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4.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5.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6.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 id="2147484908" r:id="rId7"/>
    <p:sldMasterId id="2147484942" r:id="rId8"/>
    <p:sldMasterId id="2147484974" r:id="rId9"/>
    <p:sldMasterId id="2147485007" r:id="rId10"/>
  </p:sldMasterIdLst>
  <p:notesMasterIdLst>
    <p:notesMasterId r:id="rId35"/>
  </p:notesMasterIdLst>
  <p:handoutMasterIdLst>
    <p:handoutMasterId r:id="rId36"/>
  </p:handoutMasterIdLst>
  <p:sldIdLst>
    <p:sldId id="1304" r:id="rId11"/>
    <p:sldId id="10227" r:id="rId12"/>
    <p:sldId id="2076136775" r:id="rId13"/>
    <p:sldId id="10230" r:id="rId14"/>
    <p:sldId id="257" r:id="rId15"/>
    <p:sldId id="1922" r:id="rId16"/>
    <p:sldId id="10229" r:id="rId17"/>
    <p:sldId id="288" r:id="rId18"/>
    <p:sldId id="1933" r:id="rId19"/>
    <p:sldId id="1925" r:id="rId20"/>
    <p:sldId id="2076136778" r:id="rId21"/>
    <p:sldId id="10250" r:id="rId22"/>
    <p:sldId id="1946" r:id="rId23"/>
    <p:sldId id="2076136783" r:id="rId24"/>
    <p:sldId id="1942" r:id="rId25"/>
    <p:sldId id="1945" r:id="rId26"/>
    <p:sldId id="2076136777" r:id="rId27"/>
    <p:sldId id="10228" r:id="rId28"/>
    <p:sldId id="2076136774" r:id="rId29"/>
    <p:sldId id="2076136776" r:id="rId30"/>
    <p:sldId id="10225" r:id="rId31"/>
    <p:sldId id="1941" r:id="rId32"/>
    <p:sldId id="10214" r:id="rId33"/>
    <p:sldId id="1532"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83B01"/>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383" autoAdjust="0"/>
  </p:normalViewPr>
  <p:slideViewPr>
    <p:cSldViewPr snapToGrid="0">
      <p:cViewPr varScale="1">
        <p:scale>
          <a:sx n="74" d="100"/>
          <a:sy n="74" d="100"/>
        </p:scale>
        <p:origin x="1042" y="7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heme" Target="theme/theme1.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notesMaster" Target="notesMasters/notesMaster1.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11/2/2020 8:44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11/2/2020 8:44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s.wikipedia.org/wiki/GRPC#cite_note-1"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s-es/aspnet/core/fundamentals/host/hosted-services?view=aspnetcore-3.0&amp;tabs=visual-studio"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microsoft.com/en-us/dotnet/api/microsoft.extensions.hosting.backgroundservice?view=aspnetcore-3.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92D464-DA6A-4C7A-BFB6-12E0097D735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8746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err="1"/>
              <a:t>signalr</a:t>
            </a:r>
            <a:r>
              <a:rPr lang="es-CL" dirty="0"/>
              <a:t> </a:t>
            </a:r>
            <a:r>
              <a:rPr lang="es-CL" dirty="0" err="1"/>
              <a:t>websocket</a:t>
            </a:r>
            <a:endParaRPr lang="es-C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11/2/2020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119956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2037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8488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972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11/2/2020 10:05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110027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11/2/2020 8:44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1229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2FE5136-A27D-4E7A-A82D-DE72D76E4F8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5927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11/2/2020 8:44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3391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4DDF1-948D-4526-BE7B-34874455662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598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11/2/2020 8:44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8809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11/2/2020 8:44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8021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b="1" i="0" dirty="0" err="1">
                <a:solidFill>
                  <a:srgbClr val="202122"/>
                </a:solidFill>
                <a:effectLst/>
                <a:latin typeface="Arial" panose="020B0604020202020204" pitchFamily="34" charset="0"/>
              </a:rPr>
              <a:t>gRPC</a:t>
            </a:r>
            <a:r>
              <a:rPr lang="es-CL" b="0" i="0" dirty="0">
                <a:solidFill>
                  <a:srgbClr val="202122"/>
                </a:solidFill>
                <a:effectLst/>
                <a:latin typeface="Arial" panose="020B0604020202020204" pitchFamily="34" charset="0"/>
              </a:rPr>
              <a:t> (</a:t>
            </a:r>
            <a:r>
              <a:rPr lang="es-CL" b="1" i="0" dirty="0" err="1">
                <a:solidFill>
                  <a:srgbClr val="202122"/>
                </a:solidFill>
                <a:effectLst/>
                <a:latin typeface="Arial" panose="020B0604020202020204" pitchFamily="34" charset="0"/>
              </a:rPr>
              <a:t>gRPC</a:t>
            </a:r>
            <a:r>
              <a:rPr lang="es-CL" b="0" i="0" dirty="0">
                <a:solidFill>
                  <a:srgbClr val="202122"/>
                </a:solidFill>
                <a:effectLst/>
                <a:latin typeface="Arial" panose="020B0604020202020204" pitchFamily="34" charset="0"/>
              </a:rPr>
              <a:t> </a:t>
            </a:r>
            <a:r>
              <a:rPr lang="es-CL" b="1" i="0" dirty="0" err="1">
                <a:solidFill>
                  <a:srgbClr val="202122"/>
                </a:solidFill>
                <a:effectLst/>
                <a:latin typeface="Arial" panose="020B0604020202020204" pitchFamily="34" charset="0"/>
              </a:rPr>
              <a:t>Remote</a:t>
            </a:r>
            <a:r>
              <a:rPr lang="es-CL" b="1" i="0" dirty="0">
                <a:solidFill>
                  <a:srgbClr val="202122"/>
                </a:solidFill>
                <a:effectLst/>
                <a:latin typeface="Arial" panose="020B0604020202020204" pitchFamily="34" charset="0"/>
              </a:rPr>
              <a:t> </a:t>
            </a:r>
            <a:r>
              <a:rPr lang="es-CL" b="1" i="0" dirty="0" err="1">
                <a:solidFill>
                  <a:srgbClr val="202122"/>
                </a:solidFill>
                <a:effectLst/>
                <a:latin typeface="Arial" panose="020B0604020202020204" pitchFamily="34" charset="0"/>
              </a:rPr>
              <a:t>Procedure</a:t>
            </a:r>
            <a:r>
              <a:rPr lang="es-CL" b="1" i="0" dirty="0">
                <a:solidFill>
                  <a:srgbClr val="202122"/>
                </a:solidFill>
                <a:effectLst/>
                <a:latin typeface="Arial" panose="020B0604020202020204" pitchFamily="34" charset="0"/>
              </a:rPr>
              <a:t> Calls</a:t>
            </a:r>
            <a:r>
              <a:rPr lang="es-CL" b="0" i="0" u="none" strike="noStrike" baseline="30000" dirty="0">
                <a:solidFill>
                  <a:srgbClr val="0645AD"/>
                </a:solidFill>
                <a:effectLst/>
                <a:latin typeface="Arial" panose="020B0604020202020204" pitchFamily="34" charset="0"/>
                <a:hlinkClick r:id="rId3"/>
              </a:rPr>
              <a:t>1</a:t>
            </a:r>
            <a:r>
              <a:rPr lang="es-CL" b="0" i="0" dirty="0">
                <a:solidFill>
                  <a:srgbClr val="202122"/>
                </a:solidFill>
                <a:effectLst/>
                <a:latin typeface="Arial" panose="020B0604020202020204" pitchFamily="34" charset="0"/>
              </a:rPr>
              <a:t>​) es un sistema de llamada a procedimiento remoto (RPC) de código abierto desarrollado inicialmente en Google. Utiliza como transporte HTTP/2 y </a:t>
            </a:r>
            <a:r>
              <a:rPr lang="es-CL" b="0" i="1" dirty="0" err="1">
                <a:solidFill>
                  <a:srgbClr val="202122"/>
                </a:solidFill>
                <a:effectLst/>
                <a:latin typeface="Arial" panose="020B0604020202020204" pitchFamily="34" charset="0"/>
              </a:rPr>
              <a:t>Protocol</a:t>
            </a:r>
            <a:r>
              <a:rPr lang="es-CL" b="0" i="1" dirty="0">
                <a:solidFill>
                  <a:srgbClr val="202122"/>
                </a:solidFill>
                <a:effectLst/>
                <a:latin typeface="Arial" panose="020B0604020202020204" pitchFamily="34" charset="0"/>
              </a:rPr>
              <a:t> Buffers</a:t>
            </a:r>
            <a:r>
              <a:rPr lang="es-CL" b="0" i="0" dirty="0">
                <a:solidFill>
                  <a:srgbClr val="202122"/>
                </a:solidFill>
                <a:effectLst/>
                <a:latin typeface="Arial" panose="020B0604020202020204" pitchFamily="34" charset="0"/>
              </a:rPr>
              <a:t> como lenguaje de descripción de interfaz. Proporciona características como autenticación, transmisión bidireccional y control de flujo, enlaces bloqueantes o no bloqueantes, cancelaciones y tiempos de espera. Genera enlaces multiplataforma entre cliente y servidor para muchos lenguajes. Entre los caso de uso más comunes, incluye la conexión de servicios en la arquitectura microservicios y la conexión de dispositivos móviles, navegador clientes a los servicios </a:t>
            </a:r>
            <a:r>
              <a:rPr lang="es-CL" b="0" i="1" dirty="0" err="1">
                <a:solidFill>
                  <a:srgbClr val="202122"/>
                </a:solidFill>
                <a:effectLst/>
                <a:latin typeface="Arial" panose="020B0604020202020204" pitchFamily="34" charset="0"/>
              </a:rPr>
              <a:t>backend</a:t>
            </a:r>
            <a:r>
              <a:rPr lang="es-CL" b="0" i="0" dirty="0">
                <a:solidFill>
                  <a:srgbClr val="202122"/>
                </a:solidFill>
                <a:effectLst/>
                <a:latin typeface="Arial" panose="020B0604020202020204" pitchFamily="34" charset="0"/>
              </a:rPr>
              <a:t>.</a:t>
            </a:r>
            <a:endParaRPr lang="es-C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11/2/2020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89172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b="0" i="0" dirty="0">
                <a:solidFill>
                  <a:srgbClr val="3A3A3A"/>
                </a:solidFill>
                <a:effectLst/>
                <a:latin typeface="Verdana" panose="020B0604030504040204" pitchFamily="34" charset="0"/>
              </a:rPr>
              <a:t>En primer lugar, tenemos una nueva plantilla disponible para esto: </a:t>
            </a:r>
            <a:r>
              <a:rPr lang="es-CL" b="0" i="0" u="none" strike="noStrike" dirty="0" err="1">
                <a:solidFill>
                  <a:srgbClr val="8F0F9B"/>
                </a:solidFill>
                <a:effectLst/>
                <a:latin typeface="Verdana" panose="020B0604030504040204" pitchFamily="34" charset="0"/>
                <a:hlinkClick r:id="rId3"/>
              </a:rPr>
              <a:t>Worker</a:t>
            </a:r>
            <a:r>
              <a:rPr lang="es-CL" b="0" i="0" u="none" strike="noStrike" dirty="0">
                <a:solidFill>
                  <a:srgbClr val="8F0F9B"/>
                </a:solidFill>
                <a:effectLst/>
                <a:latin typeface="Verdana" panose="020B0604030504040204" pitchFamily="34" charset="0"/>
                <a:hlinkClick r:id="rId3"/>
              </a:rPr>
              <a:t> Service</a:t>
            </a:r>
            <a:r>
              <a:rPr lang="es-CL" b="0" i="0" dirty="0">
                <a:solidFill>
                  <a:srgbClr val="3A3A3A"/>
                </a:solidFill>
                <a:effectLst/>
                <a:latin typeface="Verdana" panose="020B0604030504040204" pitchFamily="34" charset="0"/>
              </a:rPr>
              <a:t>. Usando esta plantilla, vamos a poder tener un ejemplo para construir nuestro servicio.</a:t>
            </a:r>
          </a:p>
          <a:p>
            <a:r>
              <a:rPr lang="es-CL" b="0" i="0" dirty="0">
                <a:solidFill>
                  <a:srgbClr val="3A3A3A"/>
                </a:solidFill>
                <a:effectLst/>
                <a:latin typeface="Verdana" panose="020B0604030504040204" pitchFamily="34" charset="0"/>
              </a:rPr>
              <a:t>La principal novedad al crear nuestras tareas dentro del servicio, es que ahora heredamos de la clase abstracta «</a:t>
            </a:r>
            <a:r>
              <a:rPr lang="es-CL" b="0" i="0" u="none" strike="noStrike" dirty="0" err="1">
                <a:solidFill>
                  <a:srgbClr val="8F0F9B"/>
                </a:solidFill>
                <a:effectLst/>
                <a:latin typeface="Verdana" panose="020B0604030504040204" pitchFamily="34" charset="0"/>
                <a:hlinkClick r:id="rId4"/>
              </a:rPr>
              <a:t>BackgroundService</a:t>
            </a:r>
            <a:r>
              <a:rPr lang="es-CL" b="0" i="0" dirty="0">
                <a:solidFill>
                  <a:srgbClr val="3A3A3A"/>
                </a:solidFill>
                <a:effectLst/>
                <a:latin typeface="Verdana" panose="020B0604030504040204" pitchFamily="34" charset="0"/>
              </a:rPr>
              <a:t>» (y no de </a:t>
            </a:r>
            <a:r>
              <a:rPr lang="es-CL" b="0" i="0" dirty="0" err="1">
                <a:solidFill>
                  <a:srgbClr val="3A3A3A"/>
                </a:solidFill>
                <a:effectLst/>
                <a:latin typeface="Verdana" panose="020B0604030504040204" pitchFamily="34" charset="0"/>
              </a:rPr>
              <a:t>IHostedService</a:t>
            </a:r>
            <a:r>
              <a:rPr lang="es-CL" b="0" i="0" dirty="0">
                <a:solidFill>
                  <a:srgbClr val="3A3A3A"/>
                </a:solidFill>
                <a:effectLst/>
                <a:latin typeface="Verdana" panose="020B0604030504040204" pitchFamily="34" charset="0"/>
              </a:rPr>
              <a:t> como hacíamos en </a:t>
            </a:r>
            <a:r>
              <a:rPr lang="es-CL" b="0" i="0" dirty="0" err="1">
                <a:solidFill>
                  <a:srgbClr val="3A3A3A"/>
                </a:solidFill>
                <a:effectLst/>
                <a:latin typeface="Verdana" panose="020B0604030504040204" pitchFamily="34" charset="0"/>
              </a:rPr>
              <a:t>.Net</a:t>
            </a:r>
            <a:r>
              <a:rPr lang="es-CL" b="0" i="0" dirty="0">
                <a:solidFill>
                  <a:srgbClr val="3A3A3A"/>
                </a:solidFill>
                <a:effectLst/>
                <a:latin typeface="Verdana" panose="020B0604030504040204" pitchFamily="34" charset="0"/>
              </a:rPr>
              <a:t> Core 2.X).</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11/2/2020 8:44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3477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6.xml"/><Relationship Id="rId5" Type="http://schemas.openxmlformats.org/officeDocument/2006/relationships/image" Target="../media/image3.emf"/><Relationship Id="rId4" Type="http://schemas.openxmlformats.org/officeDocument/2006/relationships/image" Target="../media/image23.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jp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41155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9044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72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560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8663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712272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130279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871250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56447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3026100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13326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86279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23940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93933774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76407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13271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071548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1658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16620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060928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567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8160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3401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346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43388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67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BE800-6428-465C-A699-E4AF2AA6D3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8365E6-65FC-4699-B837-1CE799238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0E8164-D043-43CC-A083-9E1E356AABBC}"/>
              </a:ext>
            </a:extLst>
          </p:cNvPr>
          <p:cNvSpPr>
            <a:spLocks noGrp="1"/>
          </p:cNvSpPr>
          <p:nvPr>
            <p:ph type="dt" sz="half" idx="10"/>
          </p:nvPr>
        </p:nvSpPr>
        <p:spPr/>
        <p:txBody>
          <a:bodyPr/>
          <a:lstStyle/>
          <a:p>
            <a:fld id="{0787C55C-38E1-4248-8F17-C8B029F36716}" type="datetimeFigureOut">
              <a:rPr lang="en-US" smtClean="0"/>
              <a:t>11/2/2020</a:t>
            </a:fld>
            <a:endParaRPr lang="en-US"/>
          </a:p>
        </p:txBody>
      </p:sp>
      <p:sp>
        <p:nvSpPr>
          <p:cNvPr id="5" name="Footer Placeholder 4">
            <a:extLst>
              <a:ext uri="{FF2B5EF4-FFF2-40B4-BE49-F238E27FC236}">
                <a16:creationId xmlns:a16="http://schemas.microsoft.com/office/drawing/2014/main" id="{B2A004E7-3004-4F4D-B21C-2315179B2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60E92-078B-4C9C-8D79-6A7A86A9EF98}"/>
              </a:ext>
            </a:extLst>
          </p:cNvPr>
          <p:cNvSpPr>
            <a:spLocks noGrp="1"/>
          </p:cNvSpPr>
          <p:nvPr>
            <p:ph type="sldNum" sz="quarter" idx="12"/>
          </p:nvPr>
        </p:nvSpPr>
        <p:spPr/>
        <p:txBody>
          <a:bodyPr/>
          <a:lstStyle/>
          <a:p>
            <a:fld id="{D29707D0-D669-4F71-881D-1103DC2F64C9}" type="slidenum">
              <a:rPr lang="en-US" smtClean="0"/>
              <a:t>‹#›</a:t>
            </a:fld>
            <a:endParaRPr lang="en-US"/>
          </a:p>
        </p:txBody>
      </p:sp>
    </p:spTree>
    <p:extLst>
      <p:ext uri="{BB962C8B-B14F-4D97-AF65-F5344CB8AC3E}">
        <p14:creationId xmlns:p14="http://schemas.microsoft.com/office/powerpoint/2010/main" val="178720958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2167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7422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6527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381266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0706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956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2797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6593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1071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4605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4793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740828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3768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1325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16055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8029019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77568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521809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36158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70527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26830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5187451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11417309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3341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8117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29198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500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8609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1424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306656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8666156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60907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53608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37178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9746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4075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43203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94476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147640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8758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7597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912218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998178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437351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907213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454619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585103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876950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8922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9374581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3563786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9058845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65012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328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1933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5917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4849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159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4953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15436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5814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7238809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BE800-6428-465C-A699-E4AF2AA6D3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8365E6-65FC-4699-B837-1CE799238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0E8164-D043-43CC-A083-9E1E356AABBC}"/>
              </a:ext>
            </a:extLst>
          </p:cNvPr>
          <p:cNvSpPr>
            <a:spLocks noGrp="1"/>
          </p:cNvSpPr>
          <p:nvPr>
            <p:ph type="dt" sz="half" idx="10"/>
          </p:nvPr>
        </p:nvSpPr>
        <p:spPr/>
        <p:txBody>
          <a:bodyPr/>
          <a:lstStyle/>
          <a:p>
            <a:fld id="{0787C55C-38E1-4248-8F17-C8B029F36716}" type="datetimeFigureOut">
              <a:rPr lang="en-US" smtClean="0"/>
              <a:t>11/2/2020</a:t>
            </a:fld>
            <a:endParaRPr lang="en-US"/>
          </a:p>
        </p:txBody>
      </p:sp>
      <p:sp>
        <p:nvSpPr>
          <p:cNvPr id="5" name="Footer Placeholder 4">
            <a:extLst>
              <a:ext uri="{FF2B5EF4-FFF2-40B4-BE49-F238E27FC236}">
                <a16:creationId xmlns:a16="http://schemas.microsoft.com/office/drawing/2014/main" id="{B2A004E7-3004-4F4D-B21C-2315179B2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60E92-078B-4C9C-8D79-6A7A86A9EF98}"/>
              </a:ext>
            </a:extLst>
          </p:cNvPr>
          <p:cNvSpPr>
            <a:spLocks noGrp="1"/>
          </p:cNvSpPr>
          <p:nvPr>
            <p:ph type="sldNum" sz="quarter" idx="12"/>
          </p:nvPr>
        </p:nvSpPr>
        <p:spPr/>
        <p:txBody>
          <a:bodyPr/>
          <a:lstStyle/>
          <a:p>
            <a:fld id="{D29707D0-D669-4F71-881D-1103DC2F64C9}" type="slidenum">
              <a:rPr lang="en-US" smtClean="0"/>
              <a:t>‹#›</a:t>
            </a:fld>
            <a:endParaRPr lang="en-US"/>
          </a:p>
        </p:txBody>
      </p:sp>
    </p:spTree>
    <p:extLst>
      <p:ext uri="{BB962C8B-B14F-4D97-AF65-F5344CB8AC3E}">
        <p14:creationId xmlns:p14="http://schemas.microsoft.com/office/powerpoint/2010/main" val="3485760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081" y="0"/>
            <a:ext cx="12202081" cy="6864644"/>
          </a:xfrm>
          <a:prstGeom prst="rect">
            <a:avLst/>
          </a:prstGeom>
        </p:spPr>
      </p:pic>
      <p:sp>
        <p:nvSpPr>
          <p:cNvPr id="18" name="Rectangle 17"/>
          <p:cNvSpPr/>
          <p:nvPr userDrawn="1"/>
        </p:nvSpPr>
        <p:spPr bwMode="gray">
          <a:xfrm>
            <a:off x="269239" y="2084172"/>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322" y="6147374"/>
            <a:ext cx="1522404" cy="326167"/>
          </a:xfrm>
          <a:prstGeom prst="rect">
            <a:avLst/>
          </a:prstGeom>
        </p:spPr>
      </p:pic>
      <p:sp>
        <p:nvSpPr>
          <p:cNvPr id="11" name="TextBox 10"/>
          <p:cNvSpPr txBox="1"/>
          <p:nvPr userDrawn="1"/>
        </p:nvSpPr>
        <p:spPr bwMode="white">
          <a:xfrm>
            <a:off x="269239" y="291069"/>
            <a:ext cx="1792850" cy="1793104"/>
          </a:xfrm>
          <a:prstGeom prst="rect">
            <a:avLst/>
          </a:prstGeom>
          <a:solidFill>
            <a:schemeClr val="tx2"/>
          </a:solidFill>
        </p:spPr>
        <p:txBody>
          <a:bodyPr wrap="square" lIns="179285" tIns="143428" rIns="179285" bIns="143428" rtlCol="0">
            <a:noAutofit/>
          </a:bodyPr>
          <a:lstStyle/>
          <a:p>
            <a:pPr lvl="0">
              <a:lnSpc>
                <a:spcPct val="90000"/>
              </a:lnSpc>
            </a:pPr>
            <a:r>
              <a:rPr lang="en-US" sz="2745" dirty="0">
                <a:gradFill>
                  <a:gsLst>
                    <a:gs pos="6250">
                      <a:srgbClr val="FFFFFF"/>
                    </a:gs>
                    <a:gs pos="18000">
                      <a:srgbClr val="FFFFFF"/>
                    </a:gs>
                  </a:gsLst>
                  <a:lin ang="5400000" scaled="0"/>
                </a:gradFill>
              </a:rPr>
              <a:t>Services</a:t>
            </a:r>
          </a:p>
        </p:txBody>
      </p:sp>
    </p:spTree>
    <p:extLst>
      <p:ext uri="{BB962C8B-B14F-4D97-AF65-F5344CB8AC3E}">
        <p14:creationId xmlns:p14="http://schemas.microsoft.com/office/powerpoint/2010/main" val="35488519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5" y="0"/>
            <a:ext cx="12190269" cy="6857999"/>
          </a:xfrm>
          <a:prstGeom prst="rect">
            <a:avLst/>
          </a:prstGeom>
        </p:spPr>
      </p:pic>
      <p:sp>
        <p:nvSpPr>
          <p:cNvPr id="12" name="Rectangle 11"/>
          <p:cNvSpPr/>
          <p:nvPr userDrawn="1"/>
        </p:nvSpPr>
        <p:spPr bwMode="gray">
          <a:xfrm>
            <a:off x="269239" y="2084172"/>
            <a:ext cx="7171399" cy="3586208"/>
          </a:xfrm>
          <a:prstGeom prst="rect">
            <a:avLst/>
          </a:prstGeom>
          <a:solidFill>
            <a:schemeClr val="tx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6061422"/>
            <a:ext cx="1522404" cy="326167"/>
          </a:xfrm>
          <a:prstGeom prst="rect">
            <a:avLst/>
          </a:prstGeom>
        </p:spPr>
      </p:pic>
      <p:sp>
        <p:nvSpPr>
          <p:cNvPr id="17" name="TextBox 16"/>
          <p:cNvSpPr txBox="1"/>
          <p:nvPr userDrawn="1"/>
        </p:nvSpPr>
        <p:spPr bwMode="white">
          <a:xfrm>
            <a:off x="269239" y="291069"/>
            <a:ext cx="1792850" cy="1793104"/>
          </a:xfrm>
          <a:prstGeom prst="rect">
            <a:avLst/>
          </a:prstGeom>
          <a:solidFill>
            <a:schemeClr val="accent2"/>
          </a:solidFill>
        </p:spPr>
        <p:txBody>
          <a:bodyPr wrap="square" lIns="179285" tIns="143428" rIns="179285" bIns="143428" rtlCol="0">
            <a:noAutofit/>
          </a:bodyPr>
          <a:lstStyle/>
          <a:p>
            <a:pPr lvl="0">
              <a:lnSpc>
                <a:spcPct val="90000"/>
              </a:lnSpc>
            </a:pPr>
            <a:r>
              <a:rPr lang="en-US" sz="2745" dirty="0">
                <a:gradFill>
                  <a:gsLst>
                    <a:gs pos="6250">
                      <a:srgbClr val="000000"/>
                    </a:gs>
                    <a:gs pos="18000">
                      <a:srgbClr val="000000"/>
                    </a:gs>
                  </a:gsLst>
                  <a:lin ang="5400000" scaled="0"/>
                </a:gradFill>
              </a:rPr>
              <a:t>Services</a:t>
            </a:r>
          </a:p>
        </p:txBody>
      </p:sp>
    </p:spTree>
    <p:extLst>
      <p:ext uri="{BB962C8B-B14F-4D97-AF65-F5344CB8AC3E}">
        <p14:creationId xmlns:p14="http://schemas.microsoft.com/office/powerpoint/2010/main" val="3139631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 y="-1"/>
            <a:ext cx="12191136" cy="6858487"/>
          </a:xfrm>
          <a:prstGeom prst="rect">
            <a:avLst/>
          </a:prstGeom>
        </p:spPr>
      </p:pic>
      <p:sp>
        <p:nvSpPr>
          <p:cNvPr id="10" name="Rectangle 9"/>
          <p:cNvSpPr/>
          <p:nvPr userDrawn="1"/>
        </p:nvSpPr>
        <p:spPr bwMode="gray">
          <a:xfrm>
            <a:off x="269239" y="2084187"/>
            <a:ext cx="6274974"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7683" y="2084187"/>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15" name="Text Placeholder 2"/>
          <p:cNvSpPr>
            <a:spLocks noGrp="1"/>
          </p:cNvSpPr>
          <p:nvPr>
            <p:ph type="body" sz="quarter" idx="14" hasCustomPrompt="1"/>
          </p:nvPr>
        </p:nvSpPr>
        <p:spPr bwMode="ltGray">
          <a:xfrm>
            <a:off x="269239" y="3877290"/>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6061766"/>
            <a:ext cx="1522404" cy="326167"/>
          </a:xfrm>
          <a:prstGeom prst="rect">
            <a:avLst/>
          </a:prstGeom>
        </p:spPr>
      </p:pic>
      <p:sp>
        <p:nvSpPr>
          <p:cNvPr id="20" name="TextBox 19"/>
          <p:cNvSpPr txBox="1"/>
          <p:nvPr userDrawn="1"/>
        </p:nvSpPr>
        <p:spPr bwMode="white">
          <a:xfrm>
            <a:off x="269239" y="291069"/>
            <a:ext cx="1792850" cy="1793104"/>
          </a:xfrm>
          <a:prstGeom prst="rect">
            <a:avLst/>
          </a:prstGeom>
          <a:solidFill>
            <a:schemeClr val="tx2"/>
          </a:solidFill>
        </p:spPr>
        <p:txBody>
          <a:bodyPr wrap="square" lIns="179285" tIns="143428" rIns="179285" bIns="143428" rtlCol="0">
            <a:noAutofit/>
          </a:bodyPr>
          <a:lstStyle/>
          <a:p>
            <a:pPr lvl="0">
              <a:lnSpc>
                <a:spcPct val="90000"/>
              </a:lnSpc>
            </a:pPr>
            <a:r>
              <a:rPr lang="en-US" sz="2745" dirty="0">
                <a:gradFill>
                  <a:gsLst>
                    <a:gs pos="6250">
                      <a:schemeClr val="bg1"/>
                    </a:gs>
                    <a:gs pos="18000">
                      <a:schemeClr val="bg1"/>
                    </a:gs>
                  </a:gsLst>
                  <a:lin ang="5400000" scaled="0"/>
                </a:gradFill>
              </a:rPr>
              <a:t>Services</a:t>
            </a:r>
          </a:p>
        </p:txBody>
      </p:sp>
    </p:spTree>
    <p:extLst>
      <p:ext uri="{BB962C8B-B14F-4D97-AF65-F5344CB8AC3E}">
        <p14:creationId xmlns:p14="http://schemas.microsoft.com/office/powerpoint/2010/main" val="2766079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_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3" y="-1"/>
            <a:ext cx="12190272" cy="6858001"/>
          </a:xfrm>
          <a:prstGeom prst="rect">
            <a:avLst/>
          </a:prstGeom>
        </p:spPr>
      </p:pic>
      <p:sp>
        <p:nvSpPr>
          <p:cNvPr id="12" name="Rectangle 11"/>
          <p:cNvSpPr/>
          <p:nvPr userDrawn="1"/>
        </p:nvSpPr>
        <p:spPr bwMode="gray">
          <a:xfrm>
            <a:off x="269302" y="2084186"/>
            <a:ext cx="7171399" cy="3586194"/>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bwMode="ltGray">
          <a:xfrm>
            <a:off x="269240" y="3875719"/>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221011" y="6052890"/>
            <a:ext cx="1522404" cy="326167"/>
          </a:xfrm>
          <a:prstGeom prst="rect">
            <a:avLst/>
          </a:prstGeom>
        </p:spPr>
      </p:pic>
      <p:sp>
        <p:nvSpPr>
          <p:cNvPr id="19" name="TextBox 18"/>
          <p:cNvSpPr txBox="1"/>
          <p:nvPr userDrawn="1"/>
        </p:nvSpPr>
        <p:spPr bwMode="white">
          <a:xfrm>
            <a:off x="269239" y="291069"/>
            <a:ext cx="1792850" cy="1793104"/>
          </a:xfrm>
          <a:prstGeom prst="rect">
            <a:avLst/>
          </a:prstGeom>
          <a:solidFill>
            <a:schemeClr val="tx2"/>
          </a:solidFill>
        </p:spPr>
        <p:txBody>
          <a:bodyPr wrap="square" lIns="179285" tIns="143428" rIns="179285" bIns="143428" rtlCol="0">
            <a:noAutofit/>
          </a:bodyPr>
          <a:lstStyle/>
          <a:p>
            <a:pPr lvl="0">
              <a:lnSpc>
                <a:spcPct val="90000"/>
              </a:lnSpc>
            </a:pPr>
            <a:r>
              <a:rPr lang="en-US" sz="2745" dirty="0">
                <a:gradFill>
                  <a:gsLst>
                    <a:gs pos="6250">
                      <a:schemeClr val="bg1"/>
                    </a:gs>
                    <a:gs pos="18000">
                      <a:schemeClr val="bg1"/>
                    </a:gs>
                  </a:gsLst>
                  <a:lin ang="5400000" scaled="0"/>
                </a:gradFill>
              </a:rPr>
              <a:t>Services</a:t>
            </a:r>
          </a:p>
        </p:txBody>
      </p:sp>
    </p:spTree>
    <p:extLst>
      <p:ext uri="{BB962C8B-B14F-4D97-AF65-F5344CB8AC3E}">
        <p14:creationId xmlns:p14="http://schemas.microsoft.com/office/powerpoint/2010/main" val="761397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7" name="TextBox 6"/>
          <p:cNvSpPr txBox="1"/>
          <p:nvPr userDrawn="1"/>
        </p:nvSpPr>
        <p:spPr bwMode="white">
          <a:xfrm>
            <a:off x="269239" y="291069"/>
            <a:ext cx="1792850" cy="1793104"/>
          </a:xfrm>
          <a:prstGeom prst="rect">
            <a:avLst/>
          </a:prstGeom>
          <a:solidFill>
            <a:schemeClr val="accent2"/>
          </a:solidFill>
        </p:spPr>
        <p:txBody>
          <a:bodyPr wrap="square" lIns="179285" tIns="143428" rIns="179285" bIns="143428" rtlCol="0">
            <a:noAutofit/>
          </a:bodyPr>
          <a:lstStyle/>
          <a:p>
            <a:pPr lvl="0">
              <a:lnSpc>
                <a:spcPct val="90000"/>
              </a:lnSpc>
            </a:pPr>
            <a:r>
              <a:rPr lang="en-US" sz="2745" dirty="0">
                <a:gradFill>
                  <a:gsLst>
                    <a:gs pos="6250">
                      <a:srgbClr val="000000"/>
                    </a:gs>
                    <a:gs pos="18000">
                      <a:srgbClr val="000000"/>
                    </a:gs>
                  </a:gsLst>
                  <a:lin ang="5400000" scaled="0"/>
                </a:gradFill>
              </a:rPr>
              <a:t>Services</a:t>
            </a:r>
          </a:p>
        </p:txBody>
      </p:sp>
    </p:spTree>
    <p:extLst>
      <p:ext uri="{BB962C8B-B14F-4D97-AF65-F5344CB8AC3E}">
        <p14:creationId xmlns:p14="http://schemas.microsoft.com/office/powerpoint/2010/main" val="1911569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7114" y="6118656"/>
            <a:ext cx="1585405" cy="339664"/>
          </a:xfrm>
          <a:prstGeom prst="rect">
            <a:avLst/>
          </a:prstGeom>
        </p:spPr>
      </p:pic>
      <p:sp>
        <p:nvSpPr>
          <p:cNvPr id="8" name="TextBox 7"/>
          <p:cNvSpPr txBox="1"/>
          <p:nvPr userDrawn="1"/>
        </p:nvSpPr>
        <p:spPr bwMode="white">
          <a:xfrm>
            <a:off x="269239" y="291069"/>
            <a:ext cx="1792850" cy="1793104"/>
          </a:xfrm>
          <a:prstGeom prst="rect">
            <a:avLst/>
          </a:prstGeom>
          <a:solidFill>
            <a:schemeClr val="tx2"/>
          </a:solidFill>
        </p:spPr>
        <p:txBody>
          <a:bodyPr wrap="square" lIns="179285" tIns="143428" rIns="179285" bIns="143428" rtlCol="0">
            <a:noAutofit/>
          </a:bodyPr>
          <a:lstStyle/>
          <a:p>
            <a:pPr lvl="0">
              <a:lnSpc>
                <a:spcPct val="90000"/>
              </a:lnSpc>
            </a:pPr>
            <a:r>
              <a:rPr lang="en-US" sz="2745" dirty="0">
                <a:gradFill>
                  <a:gsLst>
                    <a:gs pos="6250">
                      <a:schemeClr val="bg1"/>
                    </a:gs>
                    <a:gs pos="18000">
                      <a:schemeClr val="bg1"/>
                    </a:gs>
                  </a:gsLst>
                  <a:lin ang="5400000" scaled="0"/>
                </a:gradFill>
              </a:rPr>
              <a:t>Services</a:t>
            </a:r>
          </a:p>
        </p:txBody>
      </p:sp>
    </p:spTree>
    <p:extLst>
      <p:ext uri="{BB962C8B-B14F-4D97-AF65-F5344CB8AC3E}">
        <p14:creationId xmlns:p14="http://schemas.microsoft.com/office/powerpoint/2010/main" val="839051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64259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28173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888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75774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4471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rgbClr val="000000"/>
                    </a:gs>
                    <a:gs pos="60000">
                      <a:srgbClr val="000000"/>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04645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856117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883803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204957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919943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041324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18052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958742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05992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697161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56878222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930316213"/>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582436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528841028"/>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675691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571723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2215768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1054386"/>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21845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587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316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739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52396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46"/>
        <p:cNvGrpSpPr/>
        <p:nvPr/>
      </p:nvGrpSpPr>
      <p:grpSpPr>
        <a:xfrm>
          <a:off x="0" y="0"/>
          <a:ext cx="0" cy="0"/>
          <a:chOff x="0" y="0"/>
          <a:chExt cx="0" cy="0"/>
        </a:xfrm>
      </p:grpSpPr>
      <p:pic>
        <p:nvPicPr>
          <p:cNvPr id="47" name="Google Shape;47;p9"/>
          <p:cNvPicPr preferRelativeResize="0"/>
          <p:nvPr/>
        </p:nvPicPr>
        <p:blipFill>
          <a:blip r:embed="rId2">
            <a:alphaModFix amt="3000"/>
          </a:blip>
          <a:stretch>
            <a:fillRect/>
          </a:stretch>
        </p:blipFill>
        <p:spPr>
          <a:xfrm>
            <a:off x="2667000" y="0"/>
            <a:ext cx="6857997" cy="6857997"/>
          </a:xfrm>
          <a:prstGeom prst="rect">
            <a:avLst/>
          </a:prstGeom>
          <a:noFill/>
          <a:ln>
            <a:noFill/>
          </a:ln>
        </p:spPr>
      </p:pic>
      <p:sp>
        <p:nvSpPr>
          <p:cNvPr id="48" name="Google Shape;48;p9"/>
          <p:cNvSpPr txBox="1">
            <a:spLocks noGrp="1"/>
          </p:cNvSpPr>
          <p:nvPr>
            <p:ph type="title"/>
          </p:nvPr>
        </p:nvSpPr>
        <p:spPr>
          <a:xfrm>
            <a:off x="609600" y="274638"/>
            <a:ext cx="10972800" cy="11432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000000"/>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 name="Google Shape;49;p9"/>
          <p:cNvSpPr txBox="1">
            <a:spLocks noGrp="1"/>
          </p:cNvSpPr>
          <p:nvPr>
            <p:ph type="body" idx="1"/>
          </p:nvPr>
        </p:nvSpPr>
        <p:spPr>
          <a:xfrm>
            <a:off x="609600" y="1600201"/>
            <a:ext cx="10972800" cy="835683"/>
          </a:xfrm>
          <a:prstGeom prst="rect">
            <a:avLst/>
          </a:prstGeom>
        </p:spPr>
        <p:txBody>
          <a:bodyPr spcFirstLastPara="1" wrap="square" lIns="91425" tIns="91425" rIns="91425" bIns="91425" anchor="t" anchorCtr="0"/>
          <a:lstStyle>
            <a:lvl1pPr marL="609498" lvl="0" indent="-558706" rtl="0">
              <a:spcBef>
                <a:spcPts val="800"/>
              </a:spcBef>
              <a:spcAft>
                <a:spcPts val="0"/>
              </a:spcAft>
              <a:buClr>
                <a:schemeClr val="dk1"/>
              </a:buClr>
              <a:buSzPts val="3000"/>
              <a:buChar char="●"/>
              <a:defRPr sz="4000">
                <a:solidFill>
                  <a:schemeClr val="dk1"/>
                </a:solidFill>
              </a:defRPr>
            </a:lvl1pPr>
            <a:lvl2pPr marL="1218996" lvl="1" indent="-507915" rtl="0">
              <a:spcBef>
                <a:spcPts val="0"/>
              </a:spcBef>
              <a:spcAft>
                <a:spcPts val="0"/>
              </a:spcAft>
              <a:buClr>
                <a:schemeClr val="dk1"/>
              </a:buClr>
              <a:buSzPts val="2400"/>
              <a:buChar char="○"/>
              <a:defRPr sz="3200">
                <a:solidFill>
                  <a:schemeClr val="dk1"/>
                </a:solidFill>
              </a:defRPr>
            </a:lvl2pPr>
            <a:lvl3pPr marL="1828494" lvl="2" indent="-507915" rtl="0">
              <a:spcBef>
                <a:spcPts val="0"/>
              </a:spcBef>
              <a:spcAft>
                <a:spcPts val="0"/>
              </a:spcAft>
              <a:buClr>
                <a:schemeClr val="dk1"/>
              </a:buClr>
              <a:buSzPts val="2400"/>
              <a:buChar char="■"/>
              <a:defRPr sz="3200">
                <a:solidFill>
                  <a:schemeClr val="dk1"/>
                </a:solidFill>
              </a:defRPr>
            </a:lvl3pPr>
            <a:lvl4pPr marL="2437991" lvl="3" indent="-457124" rtl="0">
              <a:spcBef>
                <a:spcPts val="0"/>
              </a:spcBef>
              <a:spcAft>
                <a:spcPts val="0"/>
              </a:spcAft>
              <a:buClr>
                <a:schemeClr val="dk1"/>
              </a:buClr>
              <a:buSzPts val="1800"/>
              <a:buChar char="●"/>
              <a:defRPr sz="2400">
                <a:solidFill>
                  <a:schemeClr val="dk1"/>
                </a:solidFill>
              </a:defRPr>
            </a:lvl4pPr>
            <a:lvl5pPr marL="3047489" lvl="4" indent="-457124" rtl="0">
              <a:spcBef>
                <a:spcPts val="0"/>
              </a:spcBef>
              <a:spcAft>
                <a:spcPts val="0"/>
              </a:spcAft>
              <a:buClr>
                <a:schemeClr val="dk1"/>
              </a:buClr>
              <a:buSzPts val="1800"/>
              <a:buChar char="○"/>
              <a:defRPr sz="2400">
                <a:solidFill>
                  <a:schemeClr val="dk1"/>
                </a:solidFill>
              </a:defRPr>
            </a:lvl5pPr>
            <a:lvl6pPr marL="3656988" lvl="5" indent="-457124" rtl="0">
              <a:spcBef>
                <a:spcPts val="0"/>
              </a:spcBef>
              <a:spcAft>
                <a:spcPts val="0"/>
              </a:spcAft>
              <a:buClr>
                <a:schemeClr val="dk1"/>
              </a:buClr>
              <a:buSzPts val="1800"/>
              <a:buChar char="■"/>
              <a:defRPr sz="2400">
                <a:solidFill>
                  <a:schemeClr val="dk1"/>
                </a:solidFill>
              </a:defRPr>
            </a:lvl6pPr>
            <a:lvl7pPr marL="4266485" lvl="6" indent="-457124" rtl="0">
              <a:spcBef>
                <a:spcPts val="0"/>
              </a:spcBef>
              <a:spcAft>
                <a:spcPts val="0"/>
              </a:spcAft>
              <a:buClr>
                <a:schemeClr val="dk1"/>
              </a:buClr>
              <a:buSzPts val="1800"/>
              <a:buChar char="●"/>
              <a:defRPr sz="2400">
                <a:solidFill>
                  <a:schemeClr val="dk1"/>
                </a:solidFill>
              </a:defRPr>
            </a:lvl7pPr>
            <a:lvl8pPr marL="4875983" lvl="7" indent="-457124" rtl="0">
              <a:spcBef>
                <a:spcPts val="0"/>
              </a:spcBef>
              <a:spcAft>
                <a:spcPts val="0"/>
              </a:spcAft>
              <a:buClr>
                <a:schemeClr val="dk1"/>
              </a:buClr>
              <a:buSzPts val="1800"/>
              <a:buChar char="○"/>
              <a:defRPr sz="2400">
                <a:solidFill>
                  <a:schemeClr val="dk1"/>
                </a:solidFill>
              </a:defRPr>
            </a:lvl8pPr>
            <a:lvl9pPr marL="5485481" lvl="8" indent="-457124" rtl="0">
              <a:spcBef>
                <a:spcPts val="0"/>
              </a:spcBef>
              <a:spcAft>
                <a:spcPts val="0"/>
              </a:spcAft>
              <a:buClr>
                <a:schemeClr val="dk1"/>
              </a:buClr>
              <a:buSzPts val="1800"/>
              <a:buChar char="■"/>
              <a:defRPr sz="2400">
                <a:solidFill>
                  <a:schemeClr val="dk1"/>
                </a:solidFill>
              </a:defRPr>
            </a:lvl9pPr>
          </a:lstStyle>
          <a:p>
            <a:endParaRPr/>
          </a:p>
        </p:txBody>
      </p:sp>
    </p:spTree>
    <p:extLst>
      <p:ext uri="{BB962C8B-B14F-4D97-AF65-F5344CB8AC3E}">
        <p14:creationId xmlns:p14="http://schemas.microsoft.com/office/powerpoint/2010/main" val="39091700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8C618B-6F8C-4BB5-B2CE-C4160DD4BD15}"/>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42273911-33B6-45AC-B46F-3AAF6B3143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A9F590E8-0FFD-4117-A1DE-0956D272D07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52E0AD10-B370-47BA-99BE-7F79AEBBA3BA}"/>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D1D9D8AB-A5E5-4799-8223-D54AFD3F0E3E}"/>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7" name="Text Placeholder 4">
            <a:extLst>
              <a:ext uri="{FF2B5EF4-FFF2-40B4-BE49-F238E27FC236}">
                <a16:creationId xmlns:a16="http://schemas.microsoft.com/office/drawing/2014/main" id="{6ED069A2-9F98-4C10-83D7-C44895A0186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824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6749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70844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947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71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4884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image" Target="../media/image1.emf"/><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theme" Target="../theme/theme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theme" Target="../theme/theme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image" Target="../media/image1.emf"/><Relationship Id="rId8"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image" Target="../media/image1.emf"/><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theme" Target="../theme/theme5.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8" Type="http://schemas.openxmlformats.org/officeDocument/2006/relationships/slideLayout" Target="../slideLayouts/slideLayout13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34" Type="http://schemas.openxmlformats.org/officeDocument/2006/relationships/image" Target="../media/image1.emf"/><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33" Type="http://schemas.openxmlformats.org/officeDocument/2006/relationships/theme" Target="../theme/theme6.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slideLayout" Target="../slideLayouts/slideLayout186.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slideLayout" Target="../slideLayouts/slideLayout189.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31" Type="http://schemas.openxmlformats.org/officeDocument/2006/relationships/slideLayout" Target="../slideLayouts/slideLayout18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 Id="rId8" Type="http://schemas.openxmlformats.org/officeDocument/2006/relationships/slideLayout" Target="../slideLayouts/slideLayout16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slideLayout" Target="../slideLayouts/slideLayout215.xml"/><Relationship Id="rId21" Type="http://schemas.openxmlformats.org/officeDocument/2006/relationships/slideLayout" Target="../slideLayouts/slideLayout210.xml"/><Relationship Id="rId34" Type="http://schemas.openxmlformats.org/officeDocument/2006/relationships/slideLayout" Target="../slideLayouts/slideLayout223.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33" Type="http://schemas.openxmlformats.org/officeDocument/2006/relationships/slideLayout" Target="../slideLayouts/slideLayout222.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29" Type="http://schemas.openxmlformats.org/officeDocument/2006/relationships/slideLayout" Target="../slideLayouts/slideLayout218.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32" Type="http://schemas.openxmlformats.org/officeDocument/2006/relationships/slideLayout" Target="../slideLayouts/slideLayout221.xml"/><Relationship Id="rId37" Type="http://schemas.openxmlformats.org/officeDocument/2006/relationships/image" Target="../media/image29.png"/><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28" Type="http://schemas.openxmlformats.org/officeDocument/2006/relationships/slideLayout" Target="../slideLayouts/slideLayout217.xml"/><Relationship Id="rId36" Type="http://schemas.openxmlformats.org/officeDocument/2006/relationships/theme" Target="../theme/theme7.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31" Type="http://schemas.openxmlformats.org/officeDocument/2006/relationships/slideLayout" Target="../slideLayouts/slideLayout220.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slideLayout" Target="../slideLayouts/slideLayout216.xml"/><Relationship Id="rId30" Type="http://schemas.openxmlformats.org/officeDocument/2006/relationships/slideLayout" Target="../slideLayouts/slideLayout219.xml"/><Relationship Id="rId35" Type="http://schemas.openxmlformats.org/officeDocument/2006/relationships/slideLayout" Target="../slideLayouts/slideLayout224.xml"/><Relationship Id="rId8" Type="http://schemas.openxmlformats.org/officeDocument/2006/relationships/slideLayout" Target="../slideLayouts/slideLayout197.xml"/><Relationship Id="rId3" Type="http://schemas.openxmlformats.org/officeDocument/2006/relationships/slideLayout" Target="../slideLayouts/slideLayout1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96300092"/>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 id="2147484940" r:id="rId32"/>
    <p:sldLayoutId id="2147484941"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34137533"/>
      </p:ext>
    </p:extLst>
  </p:cSld>
  <p:clrMap bg1="dk1" tx1="lt1" bg2="dk2" tx2="lt2" accent1="accent1" accent2="accent2" accent3="accent3" accent4="accent4" accent5="accent5" accent6="accent6" hlink="hlink" folHlink="folHlink"/>
  <p:sldLayoutIdLst>
    <p:sldLayoutId id="2147484943" r:id="rId1"/>
    <p:sldLayoutId id="2147484944" r:id="rId2"/>
    <p:sldLayoutId id="2147484945" r:id="rId3"/>
    <p:sldLayoutId id="2147484946" r:id="rId4"/>
    <p:sldLayoutId id="2147484947" r:id="rId5"/>
    <p:sldLayoutId id="2147484948" r:id="rId6"/>
    <p:sldLayoutId id="2147484949" r:id="rId7"/>
    <p:sldLayoutId id="2147484950" r:id="rId8"/>
    <p:sldLayoutId id="2147484951" r:id="rId9"/>
    <p:sldLayoutId id="2147484952" r:id="rId10"/>
    <p:sldLayoutId id="2147484953" r:id="rId11"/>
    <p:sldLayoutId id="2147484954" r:id="rId12"/>
    <p:sldLayoutId id="2147484955" r:id="rId13"/>
    <p:sldLayoutId id="2147484956" r:id="rId14"/>
    <p:sldLayoutId id="2147484957" r:id="rId15"/>
    <p:sldLayoutId id="2147484958" r:id="rId16"/>
    <p:sldLayoutId id="2147484959" r:id="rId17"/>
    <p:sldLayoutId id="2147484960" r:id="rId18"/>
    <p:sldLayoutId id="2147484961" r:id="rId19"/>
    <p:sldLayoutId id="2147484962" r:id="rId20"/>
    <p:sldLayoutId id="2147484963" r:id="rId21"/>
    <p:sldLayoutId id="2147484964" r:id="rId22"/>
    <p:sldLayoutId id="2147484965" r:id="rId23"/>
    <p:sldLayoutId id="2147484966" r:id="rId24"/>
    <p:sldLayoutId id="2147484967" r:id="rId25"/>
    <p:sldLayoutId id="2147484968" r:id="rId26"/>
    <p:sldLayoutId id="2147484969" r:id="rId27"/>
    <p:sldLayoutId id="2147484970" r:id="rId28"/>
    <p:sldLayoutId id="2147484971" r:id="rId29"/>
    <p:sldLayoutId id="2147484972" r:id="rId30"/>
    <p:sldLayoutId id="214748497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83921133"/>
      </p:ext>
    </p:extLst>
  </p:cSld>
  <p:clrMap bg1="dk1" tx1="lt1" bg2="dk2" tx2="lt2" accent1="accent1" accent2="accent2" accent3="accent3" accent4="accent4" accent5="accent5" accent6="accent6" hlink="hlink" folHlink="folHlink"/>
  <p:sldLayoutIdLst>
    <p:sldLayoutId id="2147484975" r:id="rId1"/>
    <p:sldLayoutId id="2147484976" r:id="rId2"/>
    <p:sldLayoutId id="2147484977" r:id="rId3"/>
    <p:sldLayoutId id="2147484978" r:id="rId4"/>
    <p:sldLayoutId id="2147484979" r:id="rId5"/>
    <p:sldLayoutId id="2147484980" r:id="rId6"/>
    <p:sldLayoutId id="2147484981" r:id="rId7"/>
    <p:sldLayoutId id="2147484982" r:id="rId8"/>
    <p:sldLayoutId id="2147484983" r:id="rId9"/>
    <p:sldLayoutId id="2147484984" r:id="rId10"/>
    <p:sldLayoutId id="2147484985" r:id="rId11"/>
    <p:sldLayoutId id="2147484986" r:id="rId12"/>
    <p:sldLayoutId id="2147484987" r:id="rId13"/>
    <p:sldLayoutId id="2147484988" r:id="rId14"/>
    <p:sldLayoutId id="2147484989" r:id="rId15"/>
    <p:sldLayoutId id="2147484990" r:id="rId16"/>
    <p:sldLayoutId id="2147484991" r:id="rId17"/>
    <p:sldLayoutId id="2147484992" r:id="rId18"/>
    <p:sldLayoutId id="2147484993" r:id="rId19"/>
    <p:sldLayoutId id="2147484994" r:id="rId20"/>
    <p:sldLayoutId id="2147484995" r:id="rId21"/>
    <p:sldLayoutId id="2147484996" r:id="rId22"/>
    <p:sldLayoutId id="2147484997" r:id="rId23"/>
    <p:sldLayoutId id="2147484998" r:id="rId24"/>
    <p:sldLayoutId id="2147484999" r:id="rId25"/>
    <p:sldLayoutId id="2147485000" r:id="rId26"/>
    <p:sldLayoutId id="2147485001" r:id="rId27"/>
    <p:sldLayoutId id="2147485002" r:id="rId28"/>
    <p:sldLayoutId id="2147485003" r:id="rId29"/>
    <p:sldLayoutId id="2147485004" r:id="rId30"/>
    <p:sldLayoutId id="2147485005" r:id="rId31"/>
    <p:sldLayoutId id="214748500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778827321"/>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 id="2147485020" r:id="rId13"/>
    <p:sldLayoutId id="2147485021" r:id="rId14"/>
    <p:sldLayoutId id="2147485022" r:id="rId15"/>
    <p:sldLayoutId id="2147485023" r:id="rId16"/>
    <p:sldLayoutId id="2147485024" r:id="rId17"/>
    <p:sldLayoutId id="2147485025" r:id="rId18"/>
    <p:sldLayoutId id="2147485026" r:id="rId19"/>
    <p:sldLayoutId id="2147485027" r:id="rId20"/>
    <p:sldLayoutId id="2147485028" r:id="rId21"/>
    <p:sldLayoutId id="2147485029" r:id="rId22"/>
    <p:sldLayoutId id="2147485030" r:id="rId23"/>
    <p:sldLayoutId id="2147485031" r:id="rId24"/>
    <p:sldLayoutId id="2147485032" r:id="rId25"/>
    <p:sldLayoutId id="2147485033" r:id="rId26"/>
    <p:sldLayoutId id="2147485034" r:id="rId27"/>
    <p:sldLayoutId id="2147485035" r:id="rId28"/>
    <p:sldLayoutId id="2147485036" r:id="rId29"/>
    <p:sldLayoutId id="2147485037" r:id="rId30"/>
    <p:sldLayoutId id="2147485038" r:id="rId31"/>
    <p:sldLayoutId id="2147485039" r:id="rId32"/>
    <p:sldLayoutId id="2147485040" r:id="rId33"/>
    <p:sldLayoutId id="2147485041" r:id="rId34"/>
    <p:sldLayoutId id="2147485042" r:id="rId35"/>
  </p:sldLayoutIdLst>
  <p:transition>
    <p:fade/>
  </p:transition>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99.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136.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2.sv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136.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134.xml"/><Relationship Id="rId5" Type="http://schemas.openxmlformats.org/officeDocument/2006/relationships/image" Target="../media/image66.png"/><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2.xml"/><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34.xml"/><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spnet/core/release-notes/aspnetcore-3.0?view=aspnetcore-3.0" TargetMode="External"/><Relationship Id="rId2" Type="http://schemas.openxmlformats.org/officeDocument/2006/relationships/notesSlide" Target="../notesSlides/notesSlide10.xml"/><Relationship Id="rId1" Type="http://schemas.openxmlformats.org/officeDocument/2006/relationships/slideLayout" Target="../slideLayouts/slideLayout133.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53.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136.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99.xml"/></Relationships>
</file>

<file path=ppt/slides/_rels/slide22.xml.rels><?xml version="1.0" encoding="UTF-8" standalone="yes"?>
<Relationships xmlns="http://schemas.openxmlformats.org/package/2006/relationships"><Relationship Id="rId3" Type="http://schemas.openxmlformats.org/officeDocument/2006/relationships/hyperlink" Target="https://aka.ms/blazorworkshop" TargetMode="External"/><Relationship Id="rId2" Type="http://schemas.openxmlformats.org/officeDocument/2006/relationships/notesSlide" Target="../notesSlides/notesSlide13.xml"/><Relationship Id="rId1" Type="http://schemas.openxmlformats.org/officeDocument/2006/relationships/slideLayout" Target="../slideLayouts/slideLayout136.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hyperlink" Target="https://dot.net/get-core3" TargetMode="External"/><Relationship Id="rId7" Type="http://schemas.openxmlformats.org/officeDocument/2006/relationships/hyperlink" Target="https://aka.ms/blazorworkshop" TargetMode="External"/><Relationship Id="rId2" Type="http://schemas.openxmlformats.org/officeDocument/2006/relationships/notesSlide" Target="../notesSlides/notesSlide14.xml"/><Relationship Id="rId1" Type="http://schemas.openxmlformats.org/officeDocument/2006/relationships/slideLayout" Target="../slideLayouts/slideLayout132.xml"/><Relationship Id="rId6" Type="http://schemas.openxmlformats.org/officeDocument/2006/relationships/hyperlink" Target="https://blazor.net/" TargetMode="External"/><Relationship Id="rId5" Type="http://schemas.openxmlformats.org/officeDocument/2006/relationships/hyperlink" Target="https://docs.asp.net/" TargetMode="External"/><Relationship Id="rId4" Type="http://schemas.openxmlformats.org/officeDocument/2006/relationships/hyperlink" Target="https://visualstudio.co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6.xml"/></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53.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png"/><Relationship Id="rId1" Type="http://schemas.openxmlformats.org/officeDocument/2006/relationships/slideLayout" Target="../slideLayouts/slideLayout132.xml"/><Relationship Id="rId4" Type="http://schemas.openxmlformats.org/officeDocument/2006/relationships/image" Target="../media/image42.svg"/></Relationships>
</file>

<file path=ppt/slides/_rels/slide5.xml.rels><?xml version="1.0" encoding="UTF-8" standalone="yes"?>
<Relationships xmlns="http://schemas.openxmlformats.org/package/2006/relationships"><Relationship Id="rId3" Type="http://schemas.openxmlformats.org/officeDocument/2006/relationships/hyperlink" Target="https://aka.ms/aspnet/benchmarks" TargetMode="External"/><Relationship Id="rId2" Type="http://schemas.openxmlformats.org/officeDocument/2006/relationships/notesSlide" Target="../notesSlides/notesSlide3.xml"/><Relationship Id="rId1" Type="http://schemas.openxmlformats.org/officeDocument/2006/relationships/slideLayout" Target="../slideLayouts/slideLayout136.xml"/><Relationship Id="rId5" Type="http://schemas.openxmlformats.org/officeDocument/2006/relationships/image" Target="../media/image42.sv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svg"/><Relationship Id="rId2" Type="http://schemas.openxmlformats.org/officeDocument/2006/relationships/notesSlide" Target="../notesSlides/notesSlide4.xml"/><Relationship Id="rId1" Type="http://schemas.openxmlformats.org/officeDocument/2006/relationships/slideLayout" Target="../slideLayouts/slideLayout164.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hyperlink" Target="https://visualstudio.com/" TargetMode="External"/><Relationship Id="rId2" Type="http://schemas.openxmlformats.org/officeDocument/2006/relationships/hyperlink" Target="https://dot.net/" TargetMode="External"/><Relationship Id="rId1" Type="http://schemas.openxmlformats.org/officeDocument/2006/relationships/slideLayout" Target="../slideLayouts/slideLayout132.xml"/></Relationships>
</file>

<file path=ppt/slides/_rels/slide8.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53.png"/><Relationship Id="rId7" Type="http://schemas.openxmlformats.org/officeDocument/2006/relationships/image" Target="../media/image51.png"/><Relationship Id="rId12"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153.xml"/><Relationship Id="rId6" Type="http://schemas.openxmlformats.org/officeDocument/2006/relationships/image" Target="../media/image56.png"/><Relationship Id="rId11" Type="http://schemas.openxmlformats.org/officeDocument/2006/relationships/image" Target="../media/image59.png"/><Relationship Id="rId5" Type="http://schemas.openxmlformats.org/officeDocument/2006/relationships/image" Target="../media/image55.png"/><Relationship Id="rId10" Type="http://schemas.openxmlformats.org/officeDocument/2006/relationships/image" Target="../media/image58.svg"/><Relationship Id="rId4" Type="http://schemas.openxmlformats.org/officeDocument/2006/relationships/image" Target="../media/image54.svg"/><Relationship Id="rId9"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blazor.net/" TargetMode="External"/><Relationship Id="rId1" Type="http://schemas.openxmlformats.org/officeDocument/2006/relationships/slideLayout" Target="../slideLayouts/slideLayout132.xml"/><Relationship Id="rId5" Type="http://schemas.openxmlformats.org/officeDocument/2006/relationships/image" Target="../media/image63.png"/><Relationship Id="rId4" Type="http://schemas.openxmlformats.org/officeDocument/2006/relationships/image" Target="../media/image6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1182" y="974223"/>
            <a:ext cx="11653523" cy="2241062"/>
          </a:xfrm>
        </p:spPr>
        <p:txBody>
          <a:bodyPr/>
          <a:lstStyle/>
          <a:p>
            <a:r>
              <a:rPr lang="en-US" dirty="0"/>
              <a:t>Net Core 3.1</a:t>
            </a:r>
            <a:br>
              <a:rPr lang="en-US" dirty="0"/>
            </a:br>
            <a:r>
              <a:rPr lang="en-US" sz="7058" dirty="0" err="1"/>
              <a:t>Anses</a:t>
            </a:r>
            <a:r>
              <a:rPr lang="en-US" sz="7058" dirty="0"/>
              <a:t> – Día 1</a:t>
            </a:r>
            <a:br>
              <a:rPr lang="en-US" dirty="0"/>
            </a:br>
            <a:endParaRPr lang="en-US" dirty="0"/>
          </a:p>
        </p:txBody>
      </p:sp>
      <p:sp>
        <p:nvSpPr>
          <p:cNvPr id="4" name="Text Placeholder 4"/>
          <p:cNvSpPr txBox="1">
            <a:spLocks/>
          </p:cNvSpPr>
          <p:nvPr/>
        </p:nvSpPr>
        <p:spPr>
          <a:xfrm>
            <a:off x="493345" y="3482682"/>
            <a:ext cx="6273418" cy="149559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Clr>
                <a:srgbClr val="FFFFFF"/>
              </a:buClr>
              <a:buNone/>
            </a:pPr>
            <a:endParaRPr lang="en-US" sz="2745" dirty="0">
              <a:gradFill>
                <a:gsLst>
                  <a:gs pos="1250">
                    <a:srgbClr val="FFFFFF"/>
                  </a:gs>
                  <a:gs pos="100000">
                    <a:srgbClr val="FFFFFF"/>
                  </a:gs>
                </a:gsLst>
                <a:lin ang="5400000" scaled="0"/>
              </a:gradFill>
              <a:latin typeface="Segoe UI Light"/>
            </a:endParaRPr>
          </a:p>
          <a:p>
            <a:pPr marL="0" indent="0" defTabSz="914367">
              <a:buClr>
                <a:srgbClr val="FFFFFF"/>
              </a:buClr>
              <a:buNone/>
            </a:pPr>
            <a:r>
              <a:rPr lang="en-US" sz="2745" dirty="0">
                <a:gradFill>
                  <a:gsLst>
                    <a:gs pos="1250">
                      <a:srgbClr val="FFFFFF"/>
                    </a:gs>
                    <a:gs pos="100000">
                      <a:srgbClr val="FFFFFF"/>
                    </a:gs>
                  </a:gsLst>
                  <a:lin ang="5400000" scaled="0"/>
                </a:gradFill>
                <a:latin typeface="Segoe UI Light"/>
              </a:rPr>
              <a:t>Robert Rozas Navarro</a:t>
            </a:r>
          </a:p>
          <a:p>
            <a:pPr marL="0" indent="0" defTabSz="914367">
              <a:buClr>
                <a:srgbClr val="FFFFFF"/>
              </a:buClr>
              <a:buNone/>
            </a:pPr>
            <a:r>
              <a:rPr lang="en-US" sz="2745" dirty="0">
                <a:gradFill>
                  <a:gsLst>
                    <a:gs pos="1250">
                      <a:srgbClr val="FFFFFF"/>
                    </a:gs>
                    <a:gs pos="100000">
                      <a:srgbClr val="FFFFFF"/>
                    </a:gs>
                  </a:gsLst>
                  <a:lin ang="5400000" scaled="0"/>
                </a:gradFill>
                <a:latin typeface="Segoe UI Light"/>
              </a:rPr>
              <a:t>Customer Engineer</a:t>
            </a:r>
          </a:p>
          <a:p>
            <a:pPr marL="0" indent="0" defTabSz="914367">
              <a:buClr>
                <a:srgbClr val="FFFFFF"/>
              </a:buClr>
              <a:buNone/>
            </a:pPr>
            <a:r>
              <a:rPr lang="en-US" sz="2745" dirty="0">
                <a:gradFill>
                  <a:gsLst>
                    <a:gs pos="1250">
                      <a:srgbClr val="FFFFFF"/>
                    </a:gs>
                    <a:gs pos="100000">
                      <a:srgbClr val="FFFFFF"/>
                    </a:gs>
                  </a:gsLst>
                  <a:lin ang="5400000" scaled="0"/>
                </a:gradFill>
                <a:latin typeface="Segoe UI Light"/>
              </a:rPr>
              <a:t>Azure-App Dev Domain</a:t>
            </a:r>
          </a:p>
          <a:p>
            <a:pPr marL="0" indent="0" defTabSz="914367">
              <a:buClr>
                <a:srgbClr val="FFFFFF"/>
              </a:buClr>
              <a:buNone/>
            </a:pPr>
            <a:endParaRPr lang="en-US" sz="3137" dirty="0">
              <a:gradFill>
                <a:gsLst>
                  <a:gs pos="1250">
                    <a:srgbClr val="FFFFFF"/>
                  </a:gs>
                  <a:gs pos="100000">
                    <a:srgbClr val="FFFFFF"/>
                  </a:gs>
                </a:gsLst>
                <a:lin ang="5400000" scaled="0"/>
              </a:gradFill>
              <a:latin typeface="Segoe UI Light"/>
            </a:endParaRPr>
          </a:p>
          <a:p>
            <a:pPr marL="0" indent="0" defTabSz="914367">
              <a:buClr>
                <a:srgbClr val="FFFFFF"/>
              </a:buClr>
              <a:buNone/>
            </a:pPr>
            <a:endParaRPr lang="en-US" sz="3921" dirty="0">
              <a:gradFill>
                <a:gsLst>
                  <a:gs pos="1250">
                    <a:srgbClr val="FFFFFF"/>
                  </a:gs>
                  <a:gs pos="100000">
                    <a:srgbClr val="FFFFFF"/>
                  </a:gs>
                </a:gsLst>
                <a:lin ang="5400000" scaled="0"/>
              </a:gradFill>
              <a:latin typeface="Segoe UI Light"/>
            </a:endParaRPr>
          </a:p>
        </p:txBody>
      </p:sp>
      <p:pic>
        <p:nvPicPr>
          <p:cNvPr id="6" name="Picture 5" descr="A close up of a sign&#10;&#10;Description automatically generated">
            <a:extLst>
              <a:ext uri="{FF2B5EF4-FFF2-40B4-BE49-F238E27FC236}">
                <a16:creationId xmlns:a16="http://schemas.microsoft.com/office/drawing/2014/main" id="{0F3B0553-B22A-4FD9-ADD4-BB6F68DD4813}"/>
              </a:ext>
            </a:extLst>
          </p:cNvPr>
          <p:cNvPicPr>
            <a:picLocks noChangeAspect="1"/>
          </p:cNvPicPr>
          <p:nvPr/>
        </p:nvPicPr>
        <p:blipFill>
          <a:blip r:embed="rId3"/>
          <a:stretch>
            <a:fillRect/>
          </a:stretch>
        </p:blipFill>
        <p:spPr>
          <a:xfrm>
            <a:off x="642749" y="5685399"/>
            <a:ext cx="1942254" cy="417303"/>
          </a:xfrm>
          <a:prstGeom prst="rect">
            <a:avLst/>
          </a:prstGeom>
        </p:spPr>
      </p:pic>
    </p:spTree>
    <p:extLst>
      <p:ext uri="{BB962C8B-B14F-4D97-AF65-F5344CB8AC3E}">
        <p14:creationId xmlns:p14="http://schemas.microsoft.com/office/powerpoint/2010/main" val="422898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dirty="0"/>
              <a:t>Blazor on client or server</a:t>
            </a:r>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3468" y="2327395"/>
            <a:ext cx="4046299" cy="3358240"/>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241" y="4077817"/>
            <a:ext cx="982555" cy="584775"/>
          </a:xfrm>
          <a:prstGeom prst="rect">
            <a:avLst/>
          </a:prstGeom>
          <a:solidFill>
            <a:srgbClr val="E2C200"/>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lumMod val="65000"/>
                    <a:lumOff val="35000"/>
                  </a:prstClr>
                </a:solidFill>
                <a:effectLst/>
                <a:uLnTx/>
                <a:uFillTx/>
                <a:latin typeface="Consolas" panose="020B0609020204030204" pitchFamily="49" charset="0"/>
                <a:ea typeface="+mn-ea"/>
                <a:cs typeface="+mn-cs"/>
              </a:rPr>
              <a:t>DOM</a:t>
            </a:r>
            <a:endParaRPr kumimoji="0" lang="en-GB" sz="3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5769" y="3321410"/>
            <a:ext cx="2259720" cy="2123864"/>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3862" y="3964483"/>
            <a:ext cx="351788" cy="575702"/>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307" y="4225870"/>
            <a:ext cx="351788" cy="575702"/>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0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54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85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lumMod val="65000"/>
                      <a:lumOff val="35000"/>
                    </a:prstClr>
                  </a:solidFill>
                  <a:effectLst/>
                  <a:uLnTx/>
                  <a:uFillTx/>
                  <a:latin typeface="Consolas" panose="020B0609020204030204" pitchFamily="49" charset="0"/>
                  <a:ea typeface="+mn-ea"/>
                  <a:cs typeface="+mn-cs"/>
                </a:rPr>
                <a:t>DOM</a:t>
              </a:r>
              <a:endParaRPr kumimoji="0" lang="en-GB" sz="3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322853" y="3699604"/>
            <a:ext cx="2065822"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Segoe UI Semibold"/>
                <a:ea typeface="+mn-ea"/>
                <a:cs typeface="+mn-cs"/>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64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87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73818" y="4408195"/>
            <a:ext cx="881973"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mn-cs"/>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624115" y="1291037"/>
            <a:ext cx="3916585"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100" normalizeH="0" baseline="0" noProof="0" dirty="0" err="1">
                <a:ln w="3175">
                  <a:noFill/>
                </a:ln>
                <a:gradFill>
                  <a:gsLst>
                    <a:gs pos="1250">
                      <a:srgbClr val="FFFFFF"/>
                    </a:gs>
                    <a:gs pos="100000">
                      <a:srgbClr val="FFFFFF"/>
                    </a:gs>
                  </a:gsLst>
                  <a:lin ang="5400000" scaled="0"/>
                </a:gradFill>
                <a:effectLst/>
                <a:uLnTx/>
                <a:uFillTx/>
                <a:latin typeface="Segoe UI"/>
                <a:ea typeface="+mn-ea"/>
                <a:cs typeface="Segoe UI" pitchFamily="34" charset="0"/>
              </a:rPr>
              <a:t>Blazor</a:t>
            </a:r>
            <a:r>
              <a:rPr kumimoji="0" lang="en-US" sz="32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 </a:t>
            </a:r>
            <a:r>
              <a:rPr kumimoji="0" lang="en-US" sz="3200" b="0" i="0" u="none" strike="noStrike" kern="1200" cap="none" spc="-100" normalizeH="0" baseline="0" noProof="0" dirty="0" err="1">
                <a:ln w="3175">
                  <a:noFill/>
                </a:ln>
                <a:gradFill>
                  <a:gsLst>
                    <a:gs pos="1250">
                      <a:srgbClr val="FFFFFF"/>
                    </a:gs>
                    <a:gs pos="100000">
                      <a:srgbClr val="FFFFFF"/>
                    </a:gs>
                  </a:gsLst>
                  <a:lin ang="5400000" scaled="0"/>
                </a:gradFill>
                <a:effectLst/>
                <a:uLnTx/>
                <a:uFillTx/>
                <a:latin typeface="Segoe UI"/>
                <a:ea typeface="+mn-ea"/>
                <a:cs typeface="Segoe UI" pitchFamily="34" charset="0"/>
              </a:rPr>
              <a:t>WebAssembly</a:t>
            </a:r>
            <a:endParaRPr kumimoji="0" lang="en-US" sz="32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142" name="TextBox 141">
            <a:extLst>
              <a:ext uri="{FF2B5EF4-FFF2-40B4-BE49-F238E27FC236}">
                <a16:creationId xmlns:a16="http://schemas.microsoft.com/office/drawing/2014/main" id="{0D27C2E0-E635-4952-A763-09DF24A02498}"/>
              </a:ext>
            </a:extLst>
          </p:cNvPr>
          <p:cNvSpPr txBox="1"/>
          <p:nvPr/>
        </p:nvSpPr>
        <p:spPr>
          <a:xfrm>
            <a:off x="7254349" y="1308873"/>
            <a:ext cx="2571410"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100" normalizeH="0" baseline="0" noProof="0" dirty="0" err="1">
                <a:ln w="3175">
                  <a:noFill/>
                </a:ln>
                <a:gradFill>
                  <a:gsLst>
                    <a:gs pos="1250">
                      <a:srgbClr val="FFFFFF"/>
                    </a:gs>
                    <a:gs pos="100000">
                      <a:srgbClr val="FFFFFF"/>
                    </a:gs>
                  </a:gsLst>
                  <a:lin ang="5400000" scaled="0"/>
                </a:gradFill>
                <a:effectLst/>
                <a:uLnTx/>
                <a:uFillTx/>
                <a:latin typeface="Segoe UI"/>
                <a:ea typeface="+mn-ea"/>
                <a:cs typeface="Segoe UI" pitchFamily="34" charset="0"/>
              </a:rPr>
              <a:t>Blazor</a:t>
            </a:r>
            <a:r>
              <a:rPr kumimoji="0" lang="en-US" sz="32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 Server</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60" y="4181646"/>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637363" y="5909618"/>
            <a:ext cx="209108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.NET Core 3.x</a:t>
            </a:r>
          </a:p>
        </p:txBody>
      </p:sp>
      <p:sp>
        <p:nvSpPr>
          <p:cNvPr id="89" name="TextBox 88">
            <a:extLst>
              <a:ext uri="{FF2B5EF4-FFF2-40B4-BE49-F238E27FC236}">
                <a16:creationId xmlns:a16="http://schemas.microsoft.com/office/drawing/2014/main" id="{42941FEC-C7FE-4EA8-899B-DF2A56358F74}"/>
              </a:ext>
            </a:extLst>
          </p:cNvPr>
          <p:cNvSpPr txBox="1"/>
          <p:nvPr/>
        </p:nvSpPr>
        <p:spPr>
          <a:xfrm>
            <a:off x="1894012" y="5909618"/>
            <a:ext cx="1205779"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Preview</a:t>
            </a:r>
          </a:p>
        </p:txBody>
      </p:sp>
    </p:spTree>
    <p:extLst>
      <p:ext uri="{BB962C8B-B14F-4D97-AF65-F5344CB8AC3E}">
        <p14:creationId xmlns:p14="http://schemas.microsoft.com/office/powerpoint/2010/main" val="365416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fade">
                                      <p:cBhvr>
                                        <p:cTn id="27" dur="500"/>
                                        <p:tgtEl>
                                          <p:spTgt spid="14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500"/>
                                        <p:tgtEl>
                                          <p:spTgt spid="138"/>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35" grpId="0"/>
      <p:bldP spid="138" grpId="0"/>
      <p:bldP spid="141" grpId="0"/>
      <p:bldP spid="142" grpId="0"/>
      <p:bldP spid="4" grpId="0"/>
      <p:bldP spid="8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dirty="0"/>
              <a:t>Blazor on client or server</a:t>
            </a:r>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3468" y="2327395"/>
            <a:ext cx="4046299" cy="3358240"/>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241" y="4077817"/>
            <a:ext cx="982555" cy="584775"/>
          </a:xfrm>
          <a:prstGeom prst="rect">
            <a:avLst/>
          </a:prstGeom>
          <a:solidFill>
            <a:srgbClr val="E2C200"/>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lumMod val="65000"/>
                    <a:lumOff val="35000"/>
                  </a:prstClr>
                </a:solidFill>
                <a:effectLst/>
                <a:uLnTx/>
                <a:uFillTx/>
                <a:latin typeface="Consolas" panose="020B0609020204030204" pitchFamily="49" charset="0"/>
                <a:ea typeface="+mn-ea"/>
                <a:cs typeface="+mn-cs"/>
              </a:rPr>
              <a:t>DOM</a:t>
            </a:r>
            <a:endParaRPr kumimoji="0" lang="en-GB" sz="3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5769" y="3321410"/>
            <a:ext cx="2259720" cy="2123864"/>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3862" y="3964483"/>
            <a:ext cx="351788" cy="575702"/>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307" y="4225870"/>
            <a:ext cx="351788" cy="575702"/>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0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54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85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lumMod val="65000"/>
                      <a:lumOff val="35000"/>
                    </a:prstClr>
                  </a:solidFill>
                  <a:effectLst/>
                  <a:uLnTx/>
                  <a:uFillTx/>
                  <a:latin typeface="Consolas" panose="020B0609020204030204" pitchFamily="49" charset="0"/>
                  <a:ea typeface="+mn-ea"/>
                  <a:cs typeface="+mn-cs"/>
                </a:rPr>
                <a:t>DOM</a:t>
              </a:r>
              <a:endParaRPr kumimoji="0" lang="en-GB" sz="3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322853" y="3699604"/>
            <a:ext cx="2065822"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Segoe UI Semibold"/>
                <a:ea typeface="+mn-ea"/>
                <a:cs typeface="+mn-cs"/>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64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87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73818" y="4408195"/>
            <a:ext cx="881973"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mn-cs"/>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624115" y="1291037"/>
            <a:ext cx="3916585"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100" normalizeH="0" baseline="0" noProof="0" dirty="0" err="1">
                <a:ln w="3175">
                  <a:noFill/>
                </a:ln>
                <a:gradFill>
                  <a:gsLst>
                    <a:gs pos="1250">
                      <a:srgbClr val="FFFFFF"/>
                    </a:gs>
                    <a:gs pos="100000">
                      <a:srgbClr val="FFFFFF"/>
                    </a:gs>
                  </a:gsLst>
                  <a:lin ang="5400000" scaled="0"/>
                </a:gradFill>
                <a:effectLst/>
                <a:uLnTx/>
                <a:uFillTx/>
                <a:latin typeface="Segoe UI"/>
                <a:ea typeface="+mn-ea"/>
                <a:cs typeface="Segoe UI" pitchFamily="34" charset="0"/>
              </a:rPr>
              <a:t>Blazor</a:t>
            </a:r>
            <a:r>
              <a:rPr kumimoji="0" lang="en-US" sz="32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 </a:t>
            </a:r>
            <a:r>
              <a:rPr kumimoji="0" lang="en-US" sz="3200" b="0" i="0" u="none" strike="noStrike" kern="1200" cap="none" spc="-100" normalizeH="0" baseline="0" noProof="0" dirty="0" err="1">
                <a:ln w="3175">
                  <a:noFill/>
                </a:ln>
                <a:gradFill>
                  <a:gsLst>
                    <a:gs pos="1250">
                      <a:srgbClr val="FFFFFF"/>
                    </a:gs>
                    <a:gs pos="100000">
                      <a:srgbClr val="FFFFFF"/>
                    </a:gs>
                  </a:gsLst>
                  <a:lin ang="5400000" scaled="0"/>
                </a:gradFill>
                <a:effectLst/>
                <a:uLnTx/>
                <a:uFillTx/>
                <a:latin typeface="Segoe UI"/>
                <a:ea typeface="+mn-ea"/>
                <a:cs typeface="Segoe UI" pitchFamily="34" charset="0"/>
              </a:rPr>
              <a:t>WebAssembly</a:t>
            </a:r>
            <a:endParaRPr kumimoji="0" lang="en-US" sz="32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142" name="TextBox 141">
            <a:extLst>
              <a:ext uri="{FF2B5EF4-FFF2-40B4-BE49-F238E27FC236}">
                <a16:creationId xmlns:a16="http://schemas.microsoft.com/office/drawing/2014/main" id="{0D27C2E0-E635-4952-A763-09DF24A02498}"/>
              </a:ext>
            </a:extLst>
          </p:cNvPr>
          <p:cNvSpPr txBox="1"/>
          <p:nvPr/>
        </p:nvSpPr>
        <p:spPr>
          <a:xfrm>
            <a:off x="7254349" y="1308873"/>
            <a:ext cx="2571410"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100" normalizeH="0" baseline="0" noProof="0" dirty="0" err="1">
                <a:ln w="3175">
                  <a:noFill/>
                </a:ln>
                <a:gradFill>
                  <a:gsLst>
                    <a:gs pos="1250">
                      <a:srgbClr val="FFFFFF"/>
                    </a:gs>
                    <a:gs pos="100000">
                      <a:srgbClr val="FFFFFF"/>
                    </a:gs>
                  </a:gsLst>
                  <a:lin ang="5400000" scaled="0"/>
                </a:gradFill>
                <a:effectLst/>
                <a:uLnTx/>
                <a:uFillTx/>
                <a:latin typeface="Segoe UI"/>
                <a:ea typeface="+mn-ea"/>
                <a:cs typeface="Segoe UI" pitchFamily="34" charset="0"/>
              </a:rPr>
              <a:t>Blazor</a:t>
            </a:r>
            <a:r>
              <a:rPr kumimoji="0" lang="en-US" sz="32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 Server</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60" y="4181646"/>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476955" y="5906156"/>
            <a:ext cx="2119939"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1894012" y="5909618"/>
            <a:ext cx="1205779"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Preview</a:t>
            </a:r>
          </a:p>
        </p:txBody>
      </p:sp>
      <p:sp>
        <p:nvSpPr>
          <p:cNvPr id="5" name="Rectangle 4">
            <a:extLst>
              <a:ext uri="{FF2B5EF4-FFF2-40B4-BE49-F238E27FC236}">
                <a16:creationId xmlns:a16="http://schemas.microsoft.com/office/drawing/2014/main" id="{296337CE-E8CB-4158-8F0E-77738771E15B}"/>
              </a:ext>
            </a:extLst>
          </p:cNvPr>
          <p:cNvSpPr/>
          <p:nvPr/>
        </p:nvSpPr>
        <p:spPr bwMode="auto">
          <a:xfrm>
            <a:off x="5171846" y="2047537"/>
            <a:ext cx="6876281" cy="386208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41EA7BE3-EECB-4967-AE8A-9A2F8D78263B}"/>
              </a:ext>
            </a:extLst>
          </p:cNvPr>
          <p:cNvSpPr/>
          <p:nvPr/>
        </p:nvSpPr>
        <p:spPr bwMode="auto">
          <a:xfrm>
            <a:off x="290882" y="2033536"/>
            <a:ext cx="4497512" cy="386208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ED071FB5-0FB7-413E-B136-43663A175B55}"/>
              </a:ext>
            </a:extLst>
          </p:cNvPr>
          <p:cNvGrpSpPr/>
          <p:nvPr/>
        </p:nvGrpSpPr>
        <p:grpSpPr>
          <a:xfrm>
            <a:off x="390392" y="2258321"/>
            <a:ext cx="4337917" cy="2154078"/>
            <a:chOff x="390392" y="2258321"/>
            <a:chExt cx="4337917" cy="2154078"/>
          </a:xfrm>
        </p:grpSpPr>
        <p:sp>
          <p:nvSpPr>
            <p:cNvPr id="93" name="Rectangle: Rounded Corners 92">
              <a:extLst>
                <a:ext uri="{FF2B5EF4-FFF2-40B4-BE49-F238E27FC236}">
                  <a16:creationId xmlns:a16="http://schemas.microsoft.com/office/drawing/2014/main" id="{14489183-B702-4BD3-85D8-A2E8072509A5}"/>
                </a:ext>
              </a:extLst>
            </p:cNvPr>
            <p:cNvSpPr/>
            <p:nvPr/>
          </p:nvSpPr>
          <p:spPr bwMode="auto">
            <a:xfrm>
              <a:off x="390392" y="2258321"/>
              <a:ext cx="4337917" cy="215407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3B50E547-9229-43E9-97CA-1341A1CEECA4}"/>
                </a:ext>
              </a:extLst>
            </p:cNvPr>
            <p:cNvSpPr txBox="1"/>
            <p:nvPr/>
          </p:nvSpPr>
          <p:spPr>
            <a:xfrm>
              <a:off x="588263" y="2401455"/>
              <a:ext cx="3960443" cy="172354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Great for:</a:t>
              </a:r>
            </a:p>
            <a:p>
              <a:pPr marL="457200" marR="0" lvl="0" indent="-457200" algn="l" defTabSz="914367"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Offline support / PWA</a:t>
              </a:r>
            </a:p>
            <a:p>
              <a:pPr marL="457200" marR="0" lvl="0" indent="-457200" algn="l" defTabSz="914367"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Zero latency UI</a:t>
              </a:r>
            </a:p>
            <a:p>
              <a:pPr marL="457200" marR="0" lvl="0" indent="-457200" algn="l" defTabSz="914367"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Static site hosting</a:t>
              </a:r>
            </a:p>
          </p:txBody>
        </p:sp>
      </p:grpSp>
      <p:grpSp>
        <p:nvGrpSpPr>
          <p:cNvPr id="9" name="Group 8">
            <a:extLst>
              <a:ext uri="{FF2B5EF4-FFF2-40B4-BE49-F238E27FC236}">
                <a16:creationId xmlns:a16="http://schemas.microsoft.com/office/drawing/2014/main" id="{184C0FB4-32FE-4370-AB08-5E284128F307}"/>
              </a:ext>
            </a:extLst>
          </p:cNvPr>
          <p:cNvGrpSpPr/>
          <p:nvPr/>
        </p:nvGrpSpPr>
        <p:grpSpPr>
          <a:xfrm>
            <a:off x="6367965" y="2264323"/>
            <a:ext cx="4337917" cy="2154078"/>
            <a:chOff x="6277933" y="2254117"/>
            <a:chExt cx="4337917" cy="2154078"/>
          </a:xfrm>
        </p:grpSpPr>
        <p:sp>
          <p:nvSpPr>
            <p:cNvPr id="7" name="Rectangle: Rounded Corners 6">
              <a:extLst>
                <a:ext uri="{FF2B5EF4-FFF2-40B4-BE49-F238E27FC236}">
                  <a16:creationId xmlns:a16="http://schemas.microsoft.com/office/drawing/2014/main" id="{B447F75C-AD5C-4CEC-BA4F-419590F68D52}"/>
                </a:ext>
              </a:extLst>
            </p:cNvPr>
            <p:cNvSpPr/>
            <p:nvPr/>
          </p:nvSpPr>
          <p:spPr bwMode="auto">
            <a:xfrm>
              <a:off x="6277933" y="2254117"/>
              <a:ext cx="4337917" cy="215407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TextBox 91">
              <a:extLst>
                <a:ext uri="{FF2B5EF4-FFF2-40B4-BE49-F238E27FC236}">
                  <a16:creationId xmlns:a16="http://schemas.microsoft.com/office/drawing/2014/main" id="{1064BF2E-8A7D-4388-B02E-0607F4EB9AEA}"/>
                </a:ext>
              </a:extLst>
            </p:cNvPr>
            <p:cNvSpPr txBox="1"/>
            <p:nvPr/>
          </p:nvSpPr>
          <p:spPr>
            <a:xfrm>
              <a:off x="6559071" y="2401455"/>
              <a:ext cx="3918765" cy="172354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Great for:</a:t>
              </a:r>
            </a:p>
            <a:p>
              <a:pPr marL="457200" marR="0" lvl="0" indent="-457200" algn="l" defTabSz="914367"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Thin client</a:t>
              </a:r>
            </a:p>
            <a:p>
              <a:pPr marL="457200" marR="0" lvl="0" indent="-457200" algn="l" defTabSz="914367"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Full runtime</a:t>
              </a:r>
            </a:p>
            <a:p>
              <a:pPr marL="457200" marR="0" lvl="0" indent="-457200" algn="l" defTabSz="914367"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All code on the server</a:t>
              </a:r>
            </a:p>
          </p:txBody>
        </p:sp>
      </p:grpSp>
    </p:spTree>
    <p:extLst>
      <p:ext uri="{BB962C8B-B14F-4D97-AF65-F5344CB8AC3E}">
        <p14:creationId xmlns:p14="http://schemas.microsoft.com/office/powerpoint/2010/main" val="3388642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9E00F-BBAB-4E7B-9E5E-26748B431FE7}"/>
              </a:ext>
            </a:extLst>
          </p:cNvPr>
          <p:cNvSpPr>
            <a:spLocks noGrp="1"/>
          </p:cNvSpPr>
          <p:nvPr>
            <p:ph type="title"/>
          </p:nvPr>
        </p:nvSpPr>
        <p:spPr/>
        <p:txBody>
          <a:bodyPr/>
          <a:lstStyle/>
          <a:p>
            <a:r>
              <a:rPr lang="en-US" dirty="0"/>
              <a:t>Blazor Server at scale</a:t>
            </a:r>
          </a:p>
        </p:txBody>
      </p:sp>
      <p:sp>
        <p:nvSpPr>
          <p:cNvPr id="2" name="Text Placeholder 1">
            <a:extLst>
              <a:ext uri="{FF2B5EF4-FFF2-40B4-BE49-F238E27FC236}">
                <a16:creationId xmlns:a16="http://schemas.microsoft.com/office/drawing/2014/main" id="{A011A223-CA79-43EE-88F2-84E503942684}"/>
              </a:ext>
            </a:extLst>
          </p:cNvPr>
          <p:cNvSpPr>
            <a:spLocks noGrp="1"/>
          </p:cNvSpPr>
          <p:nvPr>
            <p:ph sz="quarter" idx="10"/>
          </p:nvPr>
        </p:nvSpPr>
        <p:spPr/>
        <p:txBody>
          <a:bodyPr/>
          <a:lstStyle/>
          <a:p>
            <a:r>
              <a:rPr lang="en-US" dirty="0"/>
              <a:t>We test for appropriate latency (&lt;200ms) under load with active concurrent clients (1 click / sec)</a:t>
            </a:r>
          </a:p>
          <a:p>
            <a:pPr marL="0" indent="0">
              <a:buNone/>
            </a:pPr>
            <a:endParaRPr lang="en-US" dirty="0"/>
          </a:p>
          <a:p>
            <a:endParaRPr lang="en-US" dirty="0"/>
          </a:p>
          <a:p>
            <a:endParaRPr lang="en-US" dirty="0"/>
          </a:p>
          <a:p>
            <a:r>
              <a:rPr lang="en-US" dirty="0"/>
              <a:t>Available memory is the primary bottleneck</a:t>
            </a:r>
          </a:p>
          <a:p>
            <a:r>
              <a:rPr lang="en-US" dirty="0"/>
              <a:t>Real app behavior will depend on app memory usage, client behavior, and network conditions</a:t>
            </a:r>
          </a:p>
          <a:p>
            <a:endParaRPr lang="en-US" dirty="0"/>
          </a:p>
        </p:txBody>
      </p:sp>
      <p:graphicFrame>
        <p:nvGraphicFramePr>
          <p:cNvPr id="6" name="Table 4">
            <a:extLst>
              <a:ext uri="{FF2B5EF4-FFF2-40B4-BE49-F238E27FC236}">
                <a16:creationId xmlns:a16="http://schemas.microsoft.com/office/drawing/2014/main" id="{2C289440-372E-4675-A44C-6062AE7E0833}"/>
              </a:ext>
            </a:extLst>
          </p:cNvPr>
          <p:cNvGraphicFramePr>
            <a:graphicFrameLocks noGrp="1"/>
          </p:cNvGraphicFramePr>
          <p:nvPr/>
        </p:nvGraphicFramePr>
        <p:xfrm>
          <a:off x="794645" y="2538152"/>
          <a:ext cx="8128000" cy="1112520"/>
        </p:xfrm>
        <a:graphic>
          <a:graphicData uri="http://schemas.openxmlformats.org/drawingml/2006/table">
            <a:tbl>
              <a:tblPr firstRow="1" bandRow="1"/>
              <a:tblGrid>
                <a:gridCol w="4064000">
                  <a:extLst>
                    <a:ext uri="{9D8B030D-6E8A-4147-A177-3AD203B41FA5}">
                      <a16:colId xmlns:a16="http://schemas.microsoft.com/office/drawing/2014/main" val="3419817731"/>
                    </a:ext>
                  </a:extLst>
                </a:gridCol>
                <a:gridCol w="4064000">
                  <a:extLst>
                    <a:ext uri="{9D8B030D-6E8A-4147-A177-3AD203B41FA5}">
                      <a16:colId xmlns:a16="http://schemas.microsoft.com/office/drawing/2014/main" val="661977521"/>
                    </a:ext>
                  </a:extLst>
                </a:gridCol>
              </a:tblGrid>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Instance size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11C74"/>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Concurrent active users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11C74"/>
                    </a:solidFill>
                  </a:tcPr>
                </a:tc>
                <a:extLst>
                  <a:ext uri="{0D108BD9-81ED-4DB2-BD59-A6C34878D82A}">
                    <a16:rowId xmlns:a16="http://schemas.microsoft.com/office/drawing/2014/main" val="1555066797"/>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dirty="0"/>
                        <a:t>Standard_D1_v2 (1  vCPU, 3.5 GB) </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11C7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b="1" dirty="0"/>
                        <a:t>5,000+</a:t>
                      </a:r>
                      <a:endParaRPr lang="en-US"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11C74">
                        <a:tint val="40000"/>
                      </a:srgbClr>
                    </a:solidFill>
                  </a:tcPr>
                </a:tc>
                <a:extLst>
                  <a:ext uri="{0D108BD9-81ED-4DB2-BD59-A6C34878D82A}">
                    <a16:rowId xmlns:a16="http://schemas.microsoft.com/office/drawing/2014/main" val="3153746914"/>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dirty="0"/>
                        <a:t>Standard_D3_V2 (4 vCPU, 14 GB) </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11C7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b="1" dirty="0"/>
                        <a:t>20,000+</a:t>
                      </a:r>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11C74">
                        <a:tint val="20000"/>
                      </a:srgbClr>
                    </a:solidFill>
                  </a:tcPr>
                </a:tc>
                <a:extLst>
                  <a:ext uri="{0D108BD9-81ED-4DB2-BD59-A6C34878D82A}">
                    <a16:rowId xmlns:a16="http://schemas.microsoft.com/office/drawing/2014/main" val="66255358"/>
                  </a:ext>
                </a:extLst>
              </a:tr>
            </a:tbl>
          </a:graphicData>
        </a:graphic>
      </p:graphicFrame>
    </p:spTree>
    <p:extLst>
      <p:ext uri="{BB962C8B-B14F-4D97-AF65-F5344CB8AC3E}">
        <p14:creationId xmlns:p14="http://schemas.microsoft.com/office/powerpoint/2010/main" val="26763608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662E-B27C-4A63-BF9A-401277A46D9D}"/>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err="1"/>
              <a:t>gRPC</a:t>
            </a:r>
            <a:endParaRPr lang="en-US" dirty="0"/>
          </a:p>
        </p:txBody>
      </p:sp>
      <p:sp>
        <p:nvSpPr>
          <p:cNvPr id="3" name="Text Placeholder 2">
            <a:extLst>
              <a:ext uri="{FF2B5EF4-FFF2-40B4-BE49-F238E27FC236}">
                <a16:creationId xmlns:a16="http://schemas.microsoft.com/office/drawing/2014/main" id="{881E73C4-6308-4865-BE59-61D3740109F5}"/>
              </a:ext>
            </a:extLst>
          </p:cNvPr>
          <p:cNvSpPr>
            <a:spLocks noGrp="1"/>
          </p:cNvSpPr>
          <p:nvPr>
            <p:ph sz="quarter" idx="12"/>
          </p:nvPr>
        </p:nvSpPr>
        <p:spPr>
          <a:xfrm>
            <a:off x="584200" y="1435100"/>
            <a:ext cx="5211763" cy="4833938"/>
          </a:xfrm>
          <a:prstGeom prst="rect">
            <a:avLst/>
          </a:prstGeom>
        </p:spPr>
        <p:txBody>
          <a:bodyPr wrap="square">
            <a:normAutofit/>
          </a:bodyPr>
          <a:lstStyle/>
          <a:p>
            <a:r>
              <a:rPr lang="en-US" dirty="0"/>
              <a:t>High performance, contract-based RPC services</a:t>
            </a:r>
          </a:p>
          <a:p>
            <a:r>
              <a:rPr lang="en-US" dirty="0"/>
              <a:t>Broad interoperability for polyglot environments</a:t>
            </a:r>
          </a:p>
          <a:p>
            <a:r>
              <a:rPr lang="en-US" dirty="0"/>
              <a:t>Great for service-to-service communication</a:t>
            </a:r>
          </a:p>
          <a:p>
            <a:endParaRPr lang="en-US" dirty="0"/>
          </a:p>
        </p:txBody>
      </p:sp>
      <p:pic>
        <p:nvPicPr>
          <p:cNvPr id="10" name="Picture 9">
            <a:extLst>
              <a:ext uri="{FF2B5EF4-FFF2-40B4-BE49-F238E27FC236}">
                <a16:creationId xmlns:a16="http://schemas.microsoft.com/office/drawing/2014/main" id="{25F472D5-37BF-4819-BB6F-6BF586E475D1}"/>
              </a:ext>
            </a:extLst>
          </p:cNvPr>
          <p:cNvPicPr>
            <a:picLocks noChangeAspect="1"/>
          </p:cNvPicPr>
          <p:nvPr/>
        </p:nvPicPr>
        <p:blipFill rotWithShape="1">
          <a:blip r:embed="rId3"/>
          <a:srcRect r="27688" b="35833"/>
          <a:stretch/>
        </p:blipFill>
        <p:spPr>
          <a:xfrm>
            <a:off x="5802313" y="285750"/>
            <a:ext cx="6142257" cy="3725862"/>
          </a:xfrm>
          <a:prstGeom prst="rect">
            <a:avLst/>
          </a:prstGeom>
        </p:spPr>
      </p:pic>
      <p:pic>
        <p:nvPicPr>
          <p:cNvPr id="8" name="Picture 7">
            <a:extLst>
              <a:ext uri="{FF2B5EF4-FFF2-40B4-BE49-F238E27FC236}">
                <a16:creationId xmlns:a16="http://schemas.microsoft.com/office/drawing/2014/main" id="{016F810A-C34E-4A0E-A010-00197A110A85}"/>
              </a:ext>
            </a:extLst>
          </p:cNvPr>
          <p:cNvPicPr>
            <a:picLocks noChangeAspect="1"/>
          </p:cNvPicPr>
          <p:nvPr/>
        </p:nvPicPr>
        <p:blipFill>
          <a:blip r:embed="rId4"/>
          <a:stretch>
            <a:fillRect/>
          </a:stretch>
        </p:blipFill>
        <p:spPr>
          <a:xfrm>
            <a:off x="5986462" y="2617280"/>
            <a:ext cx="4862513" cy="3954970"/>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CB8154D1-E9D2-4976-A15A-5BBBF923FDA3}"/>
              </a:ext>
            </a:extLst>
          </p:cNvPr>
          <p:cNvPicPr>
            <a:picLocks noChangeAspect="1"/>
          </p:cNvPicPr>
          <p:nvPr/>
        </p:nvPicPr>
        <p:blipFill>
          <a:blip r:embed="rId5"/>
          <a:stretch>
            <a:fillRect/>
          </a:stretch>
        </p:blipFill>
        <p:spPr>
          <a:xfrm>
            <a:off x="6191251" y="4276293"/>
            <a:ext cx="5905720" cy="247105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216225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64C35-23DA-4473-8E85-31BFE5652D19}"/>
              </a:ext>
            </a:extLst>
          </p:cNvPr>
          <p:cNvSpPr>
            <a:spLocks noGrp="1"/>
          </p:cNvSpPr>
          <p:nvPr>
            <p:ph type="title"/>
          </p:nvPr>
        </p:nvSpPr>
        <p:spPr/>
        <p:txBody>
          <a:bodyPr/>
          <a:lstStyle/>
          <a:p>
            <a:r>
              <a:rPr lang="en-US" dirty="0" err="1"/>
              <a:t>gRPC</a:t>
            </a:r>
            <a:r>
              <a:rPr lang="en-US" dirty="0"/>
              <a:t> in ASP.NET Core 3.x</a:t>
            </a:r>
          </a:p>
        </p:txBody>
      </p:sp>
      <p:sp>
        <p:nvSpPr>
          <p:cNvPr id="3" name="Content Placeholder 2">
            <a:extLst>
              <a:ext uri="{FF2B5EF4-FFF2-40B4-BE49-F238E27FC236}">
                <a16:creationId xmlns:a16="http://schemas.microsoft.com/office/drawing/2014/main" id="{A08E25E3-B91C-4CA7-9694-7E5E2DE3EC1C}"/>
              </a:ext>
            </a:extLst>
          </p:cNvPr>
          <p:cNvSpPr>
            <a:spLocks noGrp="1"/>
          </p:cNvSpPr>
          <p:nvPr>
            <p:ph sz="quarter" idx="10"/>
          </p:nvPr>
        </p:nvSpPr>
        <p:spPr>
          <a:xfrm>
            <a:off x="584200" y="1435100"/>
            <a:ext cx="11018838" cy="947952"/>
          </a:xfrm>
        </p:spPr>
        <p:txBody>
          <a:bodyPr/>
          <a:lstStyle/>
          <a:p>
            <a:r>
              <a:rPr lang="en-US" dirty="0"/>
              <a:t>New </a:t>
            </a:r>
            <a:r>
              <a:rPr lang="en-US" dirty="0" err="1"/>
              <a:t>gRPC</a:t>
            </a:r>
            <a:r>
              <a:rPr lang="en-US" dirty="0"/>
              <a:t> Service template</a:t>
            </a:r>
          </a:p>
          <a:p>
            <a:r>
              <a:rPr lang="en-US" dirty="0"/>
              <a:t>Generate </a:t>
            </a:r>
            <a:r>
              <a:rPr lang="en-US" dirty="0" err="1"/>
              <a:t>gRPC</a:t>
            </a:r>
            <a:r>
              <a:rPr lang="en-US" dirty="0"/>
              <a:t> client code</a:t>
            </a:r>
          </a:p>
        </p:txBody>
      </p:sp>
    </p:spTree>
    <p:extLst>
      <p:ext uri="{BB962C8B-B14F-4D97-AF65-F5344CB8AC3E}">
        <p14:creationId xmlns:p14="http://schemas.microsoft.com/office/powerpoint/2010/main" val="21865573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18981-943C-4351-8C87-0F09792E2826}"/>
              </a:ext>
            </a:extLst>
          </p:cNvPr>
          <p:cNvSpPr>
            <a:spLocks noGrp="1"/>
          </p:cNvSpPr>
          <p:nvPr>
            <p:ph type="title"/>
          </p:nvPr>
        </p:nvSpPr>
        <p:spPr/>
        <p:txBody>
          <a:bodyPr/>
          <a:lstStyle/>
          <a:p>
            <a:r>
              <a:rPr lang="en-US" dirty="0"/>
              <a:t>Updated SPA templates</a:t>
            </a:r>
          </a:p>
        </p:txBody>
      </p:sp>
      <p:sp>
        <p:nvSpPr>
          <p:cNvPr id="3" name="Text Placeholder 2">
            <a:extLst>
              <a:ext uri="{FF2B5EF4-FFF2-40B4-BE49-F238E27FC236}">
                <a16:creationId xmlns:a16="http://schemas.microsoft.com/office/drawing/2014/main" id="{C0AF2DC0-4369-476A-BC7F-590356CA33BF}"/>
              </a:ext>
            </a:extLst>
          </p:cNvPr>
          <p:cNvSpPr>
            <a:spLocks noGrp="1"/>
          </p:cNvSpPr>
          <p:nvPr>
            <p:ph sz="quarter" idx="10"/>
          </p:nvPr>
        </p:nvSpPr>
        <p:spPr>
          <a:xfrm>
            <a:off x="584200" y="1435100"/>
            <a:ext cx="11018838" cy="1465016"/>
          </a:xfrm>
        </p:spPr>
        <p:txBody>
          <a:bodyPr/>
          <a:lstStyle/>
          <a:p>
            <a:r>
              <a:rPr lang="en-US" dirty="0"/>
              <a:t>Angular 8</a:t>
            </a:r>
          </a:p>
          <a:p>
            <a:r>
              <a:rPr lang="en-US" dirty="0"/>
              <a:t>React 16</a:t>
            </a:r>
          </a:p>
          <a:p>
            <a:r>
              <a:rPr lang="en-US" dirty="0"/>
              <a:t>Authentication support with </a:t>
            </a:r>
            <a:r>
              <a:rPr lang="en-US" dirty="0" err="1"/>
              <a:t>IdentityServer</a:t>
            </a:r>
            <a:endParaRPr lang="en-US" dirty="0"/>
          </a:p>
        </p:txBody>
      </p:sp>
      <p:pic>
        <p:nvPicPr>
          <p:cNvPr id="2050" name="Picture 2" descr="See the source image">
            <a:extLst>
              <a:ext uri="{FF2B5EF4-FFF2-40B4-BE49-F238E27FC236}">
                <a16:creationId xmlns:a16="http://schemas.microsoft.com/office/drawing/2014/main" id="{B27AA772-FCF8-4603-A424-CB8D2D197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646" y="3322558"/>
            <a:ext cx="2962031" cy="296203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react logo">
            <a:extLst>
              <a:ext uri="{FF2B5EF4-FFF2-40B4-BE49-F238E27FC236}">
                <a16:creationId xmlns:a16="http://schemas.microsoft.com/office/drawing/2014/main" id="{020049BE-5EFC-4801-A548-8668F144E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427" y="3300827"/>
            <a:ext cx="4189045" cy="295851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9F8E0DC-342E-469E-989D-ABA83DFBB457}"/>
              </a:ext>
            </a:extLst>
          </p:cNvPr>
          <p:cNvGrpSpPr/>
          <p:nvPr/>
        </p:nvGrpSpPr>
        <p:grpSpPr>
          <a:xfrm>
            <a:off x="7283003" y="3322558"/>
            <a:ext cx="4189045" cy="2958513"/>
            <a:chOff x="7415865" y="3322558"/>
            <a:chExt cx="4189045" cy="2958513"/>
          </a:xfrm>
        </p:grpSpPr>
        <p:pic>
          <p:nvPicPr>
            <p:cNvPr id="9" name="Picture 6" descr="Image result for react logo">
              <a:extLst>
                <a:ext uri="{FF2B5EF4-FFF2-40B4-BE49-F238E27FC236}">
                  <a16:creationId xmlns:a16="http://schemas.microsoft.com/office/drawing/2014/main" id="{ED646F9C-C261-4D50-A75A-8B7D6DD42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865" y="3322558"/>
              <a:ext cx="4189045" cy="29585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3A9AE831-671C-4138-B120-AD07D86634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079" y="3763414"/>
              <a:ext cx="1949419" cy="1761817"/>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30931B75-9371-4B38-A5EA-2F0B71B5F84D}"/>
              </a:ext>
            </a:extLst>
          </p:cNvPr>
          <p:cNvSpPr txBox="1"/>
          <p:nvPr/>
        </p:nvSpPr>
        <p:spPr>
          <a:xfrm>
            <a:off x="2278827" y="6127182"/>
            <a:ext cx="88966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Angular</a:t>
            </a:r>
          </a:p>
        </p:txBody>
      </p:sp>
      <p:sp>
        <p:nvSpPr>
          <p:cNvPr id="10" name="TextBox 9">
            <a:extLst>
              <a:ext uri="{FF2B5EF4-FFF2-40B4-BE49-F238E27FC236}">
                <a16:creationId xmlns:a16="http://schemas.microsoft.com/office/drawing/2014/main" id="{D215FEBB-B30F-4FEE-A9A3-9FFCC18FB484}"/>
              </a:ext>
            </a:extLst>
          </p:cNvPr>
          <p:cNvSpPr txBox="1"/>
          <p:nvPr/>
        </p:nvSpPr>
        <p:spPr>
          <a:xfrm>
            <a:off x="5705723" y="6127182"/>
            <a:ext cx="61645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React</a:t>
            </a:r>
          </a:p>
        </p:txBody>
      </p:sp>
      <p:sp>
        <p:nvSpPr>
          <p:cNvPr id="11" name="TextBox 10">
            <a:extLst>
              <a:ext uri="{FF2B5EF4-FFF2-40B4-BE49-F238E27FC236}">
                <a16:creationId xmlns:a16="http://schemas.microsoft.com/office/drawing/2014/main" id="{FAE80585-E36D-482F-98F6-3FE3DC8FFF72}"/>
              </a:ext>
            </a:extLst>
          </p:cNvPr>
          <p:cNvSpPr txBox="1"/>
          <p:nvPr/>
        </p:nvSpPr>
        <p:spPr>
          <a:xfrm>
            <a:off x="8627838" y="6127182"/>
            <a:ext cx="148617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React+Redux</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254887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48F6F88-7BBB-4BDB-A164-B6B8AFDE33E6}"/>
              </a:ext>
            </a:extLst>
          </p:cNvPr>
          <p:cNvPicPr>
            <a:picLocks noGrp="1" noChangeAspect="1"/>
          </p:cNvPicPr>
          <p:nvPr>
            <p:ph sz="quarter" idx="13"/>
          </p:nvPr>
        </p:nvPicPr>
        <p:blipFill rotWithShape="1">
          <a:blip r:embed="rId3"/>
          <a:stretch/>
        </p:blipFill>
        <p:spPr>
          <a:xfrm>
            <a:off x="6396039" y="438877"/>
            <a:ext cx="5219700" cy="3562445"/>
          </a:xfrm>
          <a:prstGeom prst="rect">
            <a:avLst/>
          </a:prstGeom>
          <a:noFill/>
        </p:spPr>
      </p:pic>
      <p:sp>
        <p:nvSpPr>
          <p:cNvPr id="2" name="Title 1">
            <a:extLst>
              <a:ext uri="{FF2B5EF4-FFF2-40B4-BE49-F238E27FC236}">
                <a16:creationId xmlns:a16="http://schemas.microsoft.com/office/drawing/2014/main" id="{141BD411-07B7-42C8-9F8F-1AF682A43A10}"/>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Worker services</a:t>
            </a:r>
          </a:p>
        </p:txBody>
      </p:sp>
      <p:sp>
        <p:nvSpPr>
          <p:cNvPr id="4" name="Text Placeholder 3">
            <a:extLst>
              <a:ext uri="{FF2B5EF4-FFF2-40B4-BE49-F238E27FC236}">
                <a16:creationId xmlns:a16="http://schemas.microsoft.com/office/drawing/2014/main" id="{FF136867-2C98-4B91-919F-3D41CC5257F6}"/>
              </a:ext>
            </a:extLst>
          </p:cNvPr>
          <p:cNvSpPr>
            <a:spLocks noGrp="1"/>
          </p:cNvSpPr>
          <p:nvPr>
            <p:ph sz="quarter" idx="12"/>
          </p:nvPr>
        </p:nvSpPr>
        <p:spPr>
          <a:xfrm>
            <a:off x="584200" y="1435100"/>
            <a:ext cx="5211763" cy="4833938"/>
          </a:xfrm>
          <a:prstGeom prst="rect">
            <a:avLst/>
          </a:prstGeom>
        </p:spPr>
        <p:txBody>
          <a:bodyPr wrap="square">
            <a:normAutofit/>
          </a:bodyPr>
          <a:lstStyle/>
          <a:p>
            <a:r>
              <a:rPr lang="en-US" dirty="0"/>
              <a:t>New Worker Service template</a:t>
            </a:r>
          </a:p>
          <a:p>
            <a:r>
              <a:rPr lang="en-US" dirty="0"/>
              <a:t>Build long-running worker processes</a:t>
            </a:r>
          </a:p>
          <a:p>
            <a:r>
              <a:rPr lang="en-US" dirty="0"/>
              <a:t>May or may not have endpoints</a:t>
            </a:r>
          </a:p>
          <a:p>
            <a:r>
              <a:rPr lang="en-US" dirty="0"/>
              <a:t>Host in Windows services, </a:t>
            </a:r>
            <a:r>
              <a:rPr lang="en-US" dirty="0" err="1"/>
              <a:t>systemd</a:t>
            </a:r>
            <a:endParaRPr lang="en-US" dirty="0"/>
          </a:p>
          <a:p>
            <a:r>
              <a:rPr lang="en-US" dirty="0"/>
              <a:t>Integrates with configuration, logging, dependency injection</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5CE5ADC5-8505-45A9-954A-586834AD5C7B}"/>
              </a:ext>
            </a:extLst>
          </p:cNvPr>
          <p:cNvPicPr>
            <a:picLocks noChangeAspect="1"/>
          </p:cNvPicPr>
          <p:nvPr/>
        </p:nvPicPr>
        <p:blipFill>
          <a:blip r:embed="rId4"/>
          <a:stretch>
            <a:fillRect/>
          </a:stretch>
        </p:blipFill>
        <p:spPr>
          <a:xfrm>
            <a:off x="6096000" y="3429000"/>
            <a:ext cx="5944115" cy="326926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367446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F71ED-7D1F-4EF1-9376-DB8480BFC14A}"/>
              </a:ext>
            </a:extLst>
          </p:cNvPr>
          <p:cNvSpPr>
            <a:spLocks noGrp="1"/>
          </p:cNvSpPr>
          <p:nvPr>
            <p:ph type="title"/>
          </p:nvPr>
        </p:nvSpPr>
        <p:spPr/>
        <p:txBody>
          <a:bodyPr/>
          <a:lstStyle/>
          <a:p>
            <a:r>
              <a:rPr lang="en-US" dirty="0"/>
              <a:t>New </a:t>
            </a:r>
            <a:r>
              <a:rPr lang="en-US" dirty="0" err="1"/>
              <a:t>SignalR</a:t>
            </a:r>
            <a:r>
              <a:rPr lang="en-US" dirty="0"/>
              <a:t> features</a:t>
            </a:r>
          </a:p>
        </p:txBody>
      </p:sp>
      <p:sp>
        <p:nvSpPr>
          <p:cNvPr id="3" name="Content Placeholder 2">
            <a:extLst>
              <a:ext uri="{FF2B5EF4-FFF2-40B4-BE49-F238E27FC236}">
                <a16:creationId xmlns:a16="http://schemas.microsoft.com/office/drawing/2014/main" id="{549342FF-9D5F-4B63-BB3B-C9E504FB9211}"/>
              </a:ext>
            </a:extLst>
          </p:cNvPr>
          <p:cNvSpPr>
            <a:spLocks noGrp="1"/>
          </p:cNvSpPr>
          <p:nvPr>
            <p:ph sz="quarter" idx="10"/>
          </p:nvPr>
        </p:nvSpPr>
        <p:spPr>
          <a:xfrm>
            <a:off x="584200" y="1435100"/>
            <a:ext cx="11018838" cy="1465016"/>
          </a:xfrm>
        </p:spPr>
        <p:txBody>
          <a:bodyPr/>
          <a:lstStyle/>
          <a:p>
            <a:r>
              <a:rPr lang="en-US" dirty="0"/>
              <a:t>Client-to-server streaming</a:t>
            </a:r>
          </a:p>
          <a:p>
            <a:r>
              <a:rPr lang="en-US" dirty="0"/>
              <a:t>Auto-reconnect</a:t>
            </a:r>
          </a:p>
          <a:p>
            <a:r>
              <a:rPr lang="en-US" dirty="0"/>
              <a:t>C# 8 &amp; </a:t>
            </a:r>
            <a:r>
              <a:rPr lang="en-US" dirty="0" err="1"/>
              <a:t>IAsyncEnumerable</a:t>
            </a:r>
            <a:r>
              <a:rPr lang="en-US" dirty="0"/>
              <a:t> support</a:t>
            </a:r>
          </a:p>
        </p:txBody>
      </p:sp>
    </p:spTree>
    <p:extLst>
      <p:ext uri="{BB962C8B-B14F-4D97-AF65-F5344CB8AC3E}">
        <p14:creationId xmlns:p14="http://schemas.microsoft.com/office/powerpoint/2010/main" val="9703186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BFDA-0DB8-4004-A81C-A14B80B6C142}"/>
              </a:ext>
            </a:extLst>
          </p:cNvPr>
          <p:cNvSpPr>
            <a:spLocks noGrp="1"/>
          </p:cNvSpPr>
          <p:nvPr>
            <p:ph type="title"/>
          </p:nvPr>
        </p:nvSpPr>
        <p:spPr/>
        <p:txBody>
          <a:bodyPr/>
          <a:lstStyle/>
          <a:p>
            <a:r>
              <a:rPr lang="en-US" dirty="0"/>
              <a:t>New ASP.NET Core features in .NET Core 3.0	</a:t>
            </a:r>
          </a:p>
        </p:txBody>
      </p:sp>
      <p:sp>
        <p:nvSpPr>
          <p:cNvPr id="3" name="Content Placeholder 2">
            <a:extLst>
              <a:ext uri="{FF2B5EF4-FFF2-40B4-BE49-F238E27FC236}">
                <a16:creationId xmlns:a16="http://schemas.microsoft.com/office/drawing/2014/main" id="{AB99EA0C-B865-4E35-9C7F-E1E1061BC9E8}"/>
              </a:ext>
            </a:extLst>
          </p:cNvPr>
          <p:cNvSpPr>
            <a:spLocks noGrp="1"/>
          </p:cNvSpPr>
          <p:nvPr>
            <p:ph type="body" sz="quarter" idx="10"/>
          </p:nvPr>
        </p:nvSpPr>
        <p:spPr>
          <a:xfrm>
            <a:off x="586390" y="1434370"/>
            <a:ext cx="11018520" cy="4130611"/>
          </a:xfrm>
        </p:spPr>
        <p:txBody>
          <a:bodyPr numCol="2"/>
          <a:lstStyle/>
          <a:p>
            <a:pPr marL="0" indent="0">
              <a:buNone/>
            </a:pPr>
            <a:r>
              <a:rPr lang="en-US" dirty="0" err="1"/>
              <a:t>Blazor</a:t>
            </a:r>
            <a:endParaRPr lang="en-US" dirty="0"/>
          </a:p>
          <a:p>
            <a:pPr marL="0" indent="0">
              <a:buNone/>
            </a:pPr>
            <a:r>
              <a:rPr lang="en-US" dirty="0" err="1"/>
              <a:t>gRPC</a:t>
            </a:r>
            <a:endParaRPr lang="en-US" dirty="0"/>
          </a:p>
          <a:p>
            <a:pPr marL="0" indent="0">
              <a:buNone/>
            </a:pPr>
            <a:r>
              <a:rPr lang="en-US" dirty="0"/>
              <a:t>Worker services</a:t>
            </a:r>
          </a:p>
          <a:p>
            <a:pPr marL="0" indent="0">
              <a:buNone/>
            </a:pPr>
            <a:r>
              <a:rPr lang="en-US" dirty="0" err="1"/>
              <a:t>OpenAPI</a:t>
            </a:r>
            <a:r>
              <a:rPr lang="en-US" dirty="0"/>
              <a:t> client code generation</a:t>
            </a:r>
          </a:p>
          <a:p>
            <a:pPr marL="0" indent="0">
              <a:buNone/>
            </a:pPr>
            <a:r>
              <a:rPr lang="en-US" dirty="0"/>
              <a:t>HTTP REPL</a:t>
            </a:r>
          </a:p>
          <a:p>
            <a:pPr marL="0" indent="0">
              <a:buNone/>
            </a:pPr>
            <a:r>
              <a:rPr lang="en-US" dirty="0"/>
              <a:t>Endpoint routing integration</a:t>
            </a:r>
          </a:p>
          <a:p>
            <a:pPr marL="0" indent="0">
              <a:buNone/>
            </a:pPr>
            <a:r>
              <a:rPr lang="en-US" dirty="0"/>
              <a:t>C# 8 in Razor &amp; MVC</a:t>
            </a:r>
          </a:p>
          <a:p>
            <a:pPr marL="0" indent="0">
              <a:buNone/>
            </a:pPr>
            <a:r>
              <a:rPr lang="en-US" dirty="0" err="1"/>
              <a:t>System.Text.Json</a:t>
            </a:r>
            <a:r>
              <a:rPr lang="en-US" dirty="0"/>
              <a:t> integration</a:t>
            </a:r>
          </a:p>
          <a:p>
            <a:pPr marL="0" indent="0">
              <a:buNone/>
            </a:pPr>
            <a:r>
              <a:rPr lang="en-US" dirty="0" err="1"/>
              <a:t>SignalR</a:t>
            </a:r>
            <a:r>
              <a:rPr lang="en-US" dirty="0"/>
              <a:t> auto-reconnect, streaming</a:t>
            </a:r>
          </a:p>
          <a:p>
            <a:pPr marL="0" indent="0">
              <a:buNone/>
            </a:pPr>
            <a:r>
              <a:rPr lang="en-US" dirty="0"/>
              <a:t>Angular 8, React 16</a:t>
            </a:r>
          </a:p>
          <a:p>
            <a:pPr marL="0" indent="0">
              <a:buNone/>
            </a:pPr>
            <a:r>
              <a:rPr lang="en-US" dirty="0"/>
              <a:t>SPA authentication</a:t>
            </a:r>
          </a:p>
          <a:p>
            <a:pPr marL="0" indent="0">
              <a:buNone/>
            </a:pPr>
            <a:r>
              <a:rPr lang="en-US" dirty="0"/>
              <a:t>Certificate &amp; Kerberos authentication</a:t>
            </a:r>
          </a:p>
          <a:p>
            <a:pPr marL="0" indent="0">
              <a:buNone/>
            </a:pPr>
            <a:r>
              <a:rPr lang="en-US" dirty="0"/>
              <a:t>HTTP/2 by default</a:t>
            </a:r>
          </a:p>
          <a:p>
            <a:pPr marL="0" indent="0">
              <a:buNone/>
            </a:pPr>
            <a:r>
              <a:rPr lang="en-US" dirty="0"/>
              <a:t>Generic host in templates</a:t>
            </a:r>
          </a:p>
          <a:p>
            <a:pPr marL="0" indent="0">
              <a:buNone/>
            </a:pPr>
            <a:r>
              <a:rPr lang="en-US" dirty="0"/>
              <a:t>Event counters</a:t>
            </a:r>
          </a:p>
        </p:txBody>
      </p:sp>
      <p:sp>
        <p:nvSpPr>
          <p:cNvPr id="4" name="Rectangle 3">
            <a:extLst>
              <a:ext uri="{FF2B5EF4-FFF2-40B4-BE49-F238E27FC236}">
                <a16:creationId xmlns:a16="http://schemas.microsoft.com/office/drawing/2014/main" id="{43D0C540-45F9-45E8-9A5D-C5DCA1AF9745}"/>
              </a:ext>
            </a:extLst>
          </p:cNvPr>
          <p:cNvSpPr/>
          <p:nvPr/>
        </p:nvSpPr>
        <p:spPr>
          <a:xfrm>
            <a:off x="1295050" y="5757320"/>
            <a:ext cx="9601200" cy="46166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https://docs.microsoft.com/aspnet/core/release-notes/aspnetcore-3.0</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7162829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578425D-7F94-489A-ADCE-A929AD65C1F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5013848" y="275511"/>
            <a:ext cx="8473552" cy="6367939"/>
          </a:xfrm>
          <a:prstGeom prst="rect">
            <a:avLst/>
          </a:prstGeom>
        </p:spPr>
      </p:pic>
      <p:sp>
        <p:nvSpPr>
          <p:cNvPr id="13" name="Title 3">
            <a:extLst>
              <a:ext uri="{FF2B5EF4-FFF2-40B4-BE49-F238E27FC236}">
                <a16:creationId xmlns:a16="http://schemas.microsoft.com/office/drawing/2014/main" id="{85527B6B-5BF2-48A9-ABB6-ADE7AA584FAB}"/>
              </a:ext>
            </a:extLst>
          </p:cNvPr>
          <p:cNvSpPr txBox="1">
            <a:spLocks/>
          </p:cNvSpPr>
          <p:nvPr/>
        </p:nvSpPr>
        <p:spPr>
          <a:xfrm>
            <a:off x="583842" y="1866820"/>
            <a:ext cx="553974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3.1</a:t>
            </a:r>
          </a:p>
        </p:txBody>
      </p:sp>
      <p:sp>
        <p:nvSpPr>
          <p:cNvPr id="14" name="Text Placeholder 4">
            <a:extLst>
              <a:ext uri="{FF2B5EF4-FFF2-40B4-BE49-F238E27FC236}">
                <a16:creationId xmlns:a16="http://schemas.microsoft.com/office/drawing/2014/main" id="{90087D68-1179-428C-A27E-461E7DF5B3B7}"/>
              </a:ext>
            </a:extLst>
          </p:cNvPr>
          <p:cNvSpPr txBox="1">
            <a:spLocks/>
          </p:cNvSpPr>
          <p:nvPr/>
        </p:nvSpPr>
        <p:spPr>
          <a:xfrm>
            <a:off x="583842" y="2715505"/>
            <a:ext cx="5374957" cy="1679040"/>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Long-Term Support (LTS)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Bug fixes and stability improvements</a:t>
            </a:r>
          </a:p>
        </p:txBody>
      </p:sp>
      <p:sp>
        <p:nvSpPr>
          <p:cNvPr id="6" name="Content Placeholder 2" descr="screen showing code">
            <a:extLst>
              <a:ext uri="{FF2B5EF4-FFF2-40B4-BE49-F238E27FC236}">
                <a16:creationId xmlns:a16="http://schemas.microsoft.com/office/drawing/2014/main" id="{00A659D8-56EB-4179-BC42-2E82474454CE}"/>
              </a:ext>
            </a:extLst>
          </p:cNvPr>
          <p:cNvSpPr txBox="1">
            <a:spLocks/>
          </p:cNvSpPr>
          <p:nvPr/>
        </p:nvSpPr>
        <p:spPr>
          <a:xfrm>
            <a:off x="6233202" y="578131"/>
            <a:ext cx="6136480" cy="6256503"/>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90000"/>
              </a:lnSpc>
              <a:spcBef>
                <a:spcPts val="0"/>
              </a:spcBef>
              <a:spcAft>
                <a:spcPts val="40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endParaRPr>
          </a:p>
        </p:txBody>
      </p:sp>
      <p:sp>
        <p:nvSpPr>
          <p:cNvPr id="10" name="TextBox 9">
            <a:extLst>
              <a:ext uri="{FF2B5EF4-FFF2-40B4-BE49-F238E27FC236}">
                <a16:creationId xmlns:a16="http://schemas.microsoft.com/office/drawing/2014/main" id="{1CD93033-300C-479C-B73A-21EEB8F1F8DF}"/>
              </a:ext>
            </a:extLst>
          </p:cNvPr>
          <p:cNvSpPr txBox="1"/>
          <p:nvPr/>
        </p:nvSpPr>
        <p:spPr>
          <a:xfrm>
            <a:off x="583842" y="5452949"/>
            <a:ext cx="12191999" cy="2492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tab pos="5380038" algn="l"/>
              </a:tabLst>
              <a:defRPr/>
            </a:pPr>
            <a:r>
              <a:rPr kumimoji="0" lang="en-US" sz="1800" b="0" i="0" u="sng" strike="noStrike" kern="1200" cap="none" spc="0" normalizeH="0" baseline="0" noProof="0" dirty="0">
                <a:ln>
                  <a:noFill/>
                </a:ln>
                <a:solidFill>
                  <a:srgbClr val="D83B01">
                    <a:lumMod val="60000"/>
                    <a:lumOff val="40000"/>
                  </a:srgbClr>
                </a:solidFill>
                <a:effectLst/>
                <a:uLnTx/>
                <a:uFillTx/>
                <a:latin typeface="Segoe UI"/>
                <a:ea typeface="+mn-ea"/>
                <a:cs typeface="+mn-cs"/>
              </a:rPr>
              <a:t>https://dotnet.microsoft.com/download/dotnet-core/3.1</a:t>
            </a:r>
          </a:p>
        </p:txBody>
      </p:sp>
      <p:sp>
        <p:nvSpPr>
          <p:cNvPr id="17" name="Rectangle: Rounded Corners 16">
            <a:extLst>
              <a:ext uri="{FF2B5EF4-FFF2-40B4-BE49-F238E27FC236}">
                <a16:creationId xmlns:a16="http://schemas.microsoft.com/office/drawing/2014/main" id="{56034F8D-5737-4806-90B5-FADA14F97442}"/>
              </a:ext>
            </a:extLst>
          </p:cNvPr>
          <p:cNvSpPr/>
          <p:nvPr/>
        </p:nvSpPr>
        <p:spPr bwMode="auto">
          <a:xfrm>
            <a:off x="583842" y="1230065"/>
            <a:ext cx="1846092" cy="384048"/>
          </a:xfrm>
          <a:prstGeom prst="roundRect">
            <a:avLst>
              <a:gd name="adj" fmla="val 26320"/>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pic>
        <p:nvPicPr>
          <p:cNvPr id="3" name="Picture 2">
            <a:extLst>
              <a:ext uri="{FF2B5EF4-FFF2-40B4-BE49-F238E27FC236}">
                <a16:creationId xmlns:a16="http://schemas.microsoft.com/office/drawing/2014/main" id="{5E2DBA2D-4E54-42FC-9407-C2707E9477CE}"/>
              </a:ext>
            </a:extLst>
          </p:cNvPr>
          <p:cNvPicPr>
            <a:picLocks noChangeAspect="1"/>
          </p:cNvPicPr>
          <p:nvPr/>
        </p:nvPicPr>
        <p:blipFill>
          <a:blip r:embed="rId4"/>
          <a:stretch>
            <a:fillRect/>
          </a:stretch>
        </p:blipFill>
        <p:spPr>
          <a:xfrm>
            <a:off x="6985827" y="1431614"/>
            <a:ext cx="5515933" cy="3673786"/>
          </a:xfrm>
          <a:prstGeom prst="rect">
            <a:avLst/>
          </a:prstGeom>
        </p:spPr>
      </p:pic>
    </p:spTree>
    <p:extLst>
      <p:ext uri="{BB962C8B-B14F-4D97-AF65-F5344CB8AC3E}">
        <p14:creationId xmlns:p14="http://schemas.microsoft.com/office/powerpoint/2010/main" val="192746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dec="http://schemas.microsoft.com/office/drawing/2017/decorative"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4.81481E-6 L 0 0.03288 " pathEditMode="relative" rAng="0" ptsTypes="AA">
                                      <p:cBhvr>
                                        <p:cTn id="9" dur="500" spd="-100000" fill="hold"/>
                                        <p:tgtEl>
                                          <p:spTgt spid="1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6.25E-7 2.96296E-6 L 6.25E-7 0.03287 " pathEditMode="relative" rAng="0" ptsTypes="AA">
                                      <p:cBhvr>
                                        <p:cTn id="14" dur="500" spd="-100000" fill="hold"/>
                                        <p:tgtEl>
                                          <p:spTgt spid="14"/>
                                        </p:tgtEl>
                                        <p:attrNameLst>
                                          <p:attrName>ppt_x</p:attrName>
                                          <p:attrName>ppt_y</p:attrName>
                                        </p:attrNameLst>
                                      </p:cBhvr>
                                      <p:rCtr x="0" y="1644"/>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0"/>
                                  </p:stCondLst>
                                  <p:childTnLst>
                                    <p:animMotion origin="layout" path="M 2.29167E-6 2.59259E-6 L 2.29167E-6 0.03842 " pathEditMode="relative" rAng="0" ptsTypes="AA">
                                      <p:cBhvr>
                                        <p:cTn id="19" dur="500" spd="-100000" fill="hold"/>
                                        <p:tgtEl>
                                          <p:spTgt spid="17"/>
                                        </p:tgtEl>
                                        <p:attrNameLst>
                                          <p:attrName>ppt_x</p:attrName>
                                          <p:attrName>ppt_y</p:attrName>
                                        </p:attrNameLst>
                                      </p:cBhvr>
                                      <p:rCtr x="0" y="1921"/>
                                    </p:animMotion>
                                  </p:childTnLst>
                                </p:cTn>
                              </p:par>
                              <p:par>
                                <p:cTn id="20" presetID="10" presetClass="entr" presetSubtype="0" fill="hold" grpId="0" nodeType="withEffect">
                                  <p:stCondLst>
                                    <p:cond delay="3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300"/>
                                  </p:stCondLst>
                                  <p:childTnLst>
                                    <p:animMotion origin="layout" path="M 3.33333E-6 -4.44444E-6 L 3.33333E-6 0.03287 " pathEditMode="relative" rAng="0" ptsTypes="AA">
                                      <p:cBhvr>
                                        <p:cTn id="24" dur="500" spd="-100000" fill="hold"/>
                                        <p:tgtEl>
                                          <p:spTgt spid="10"/>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0" grpId="0"/>
      <p:bldP spid="10" grpId="1"/>
      <p:bldP spid="17" grpId="0" animBg="1"/>
      <p:bldP spid="1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BA7C3258-1ACB-4181-8044-98127F0D7A01}"/>
              </a:ext>
            </a:extLst>
          </p:cNvPr>
          <p:cNvSpPr/>
          <p:nvPr/>
        </p:nvSpPr>
        <p:spPr bwMode="auto">
          <a:xfrm>
            <a:off x="7761866" y="1891366"/>
            <a:ext cx="2743200" cy="27432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11575536-1C97-49A6-BAF4-7386E66BE9E1}"/>
              </a:ext>
            </a:extLst>
          </p:cNvPr>
          <p:cNvSpPr/>
          <p:nvPr/>
        </p:nvSpPr>
        <p:spPr bwMode="auto">
          <a:xfrm>
            <a:off x="4722018" y="1891366"/>
            <a:ext cx="2743200" cy="27432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3A2E0BE2-5DC2-4A42-B44C-15E7421E6106}"/>
              </a:ext>
            </a:extLst>
          </p:cNvPr>
          <p:cNvSpPr/>
          <p:nvPr/>
        </p:nvSpPr>
        <p:spPr bwMode="auto">
          <a:xfrm>
            <a:off x="1686934" y="1891366"/>
            <a:ext cx="2743200" cy="2743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47F9F18-D7DE-4057-BE20-A55FB8DE918C}"/>
              </a:ext>
            </a:extLst>
          </p:cNvPr>
          <p:cNvSpPr>
            <a:spLocks noGrp="1"/>
          </p:cNvSpPr>
          <p:nvPr>
            <p:ph type="title"/>
          </p:nvPr>
        </p:nvSpPr>
        <p:spPr/>
        <p:txBody>
          <a:bodyPr/>
          <a:lstStyle/>
          <a:p>
            <a:r>
              <a:rPr lang="en-US" dirty="0"/>
              <a:t>ASP.NET Core</a:t>
            </a:r>
          </a:p>
        </p:txBody>
      </p:sp>
      <p:sp>
        <p:nvSpPr>
          <p:cNvPr id="4" name="Rectangle 3">
            <a:extLst>
              <a:ext uri="{FF2B5EF4-FFF2-40B4-BE49-F238E27FC236}">
                <a16:creationId xmlns:a16="http://schemas.microsoft.com/office/drawing/2014/main" id="{515958F8-65F5-44E2-B75F-93BD0B69F71E}"/>
              </a:ext>
            </a:extLst>
          </p:cNvPr>
          <p:cNvSpPr/>
          <p:nvPr/>
        </p:nvSpPr>
        <p:spPr>
          <a:xfrm>
            <a:off x="1937843" y="4881801"/>
            <a:ext cx="2241383"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Open-source</a:t>
            </a:r>
          </a:p>
        </p:txBody>
      </p:sp>
      <p:sp>
        <p:nvSpPr>
          <p:cNvPr id="6" name="Rectangle 5">
            <a:extLst>
              <a:ext uri="{FF2B5EF4-FFF2-40B4-BE49-F238E27FC236}">
                <a16:creationId xmlns:a16="http://schemas.microsoft.com/office/drawing/2014/main" id="{8F297B95-3935-4F8C-A9A1-6E3B94B7EAF1}"/>
              </a:ext>
            </a:extLst>
          </p:cNvPr>
          <p:cNvSpPr/>
          <p:nvPr/>
        </p:nvSpPr>
        <p:spPr>
          <a:xfrm>
            <a:off x="4820994" y="4881801"/>
            <a:ext cx="2545249"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Cross-platform</a:t>
            </a:r>
          </a:p>
        </p:txBody>
      </p:sp>
      <p:sp>
        <p:nvSpPr>
          <p:cNvPr id="7" name="Rectangle 6">
            <a:extLst>
              <a:ext uri="{FF2B5EF4-FFF2-40B4-BE49-F238E27FC236}">
                <a16:creationId xmlns:a16="http://schemas.microsoft.com/office/drawing/2014/main" id="{A5AE2AC6-41C5-48C6-AA31-17A6201AD42D}"/>
              </a:ext>
            </a:extLst>
          </p:cNvPr>
          <p:cNvSpPr/>
          <p:nvPr/>
        </p:nvSpPr>
        <p:spPr>
          <a:xfrm>
            <a:off x="8008011" y="4881801"/>
            <a:ext cx="2351926"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FFFFFF"/>
                </a:solidFill>
                <a:effectLst/>
                <a:uLnTx/>
                <a:uFillTx/>
                <a:latin typeface="Segoe UI"/>
                <a:ea typeface="+mn-ea"/>
                <a:cs typeface="+mn-cs"/>
              </a:rPr>
              <a:t>Blazingly fast!</a:t>
            </a:r>
          </a:p>
        </p:txBody>
      </p:sp>
      <p:pic>
        <p:nvPicPr>
          <p:cNvPr id="11" name="Graphic 10" descr="Pocket knife">
            <a:extLst>
              <a:ext uri="{FF2B5EF4-FFF2-40B4-BE49-F238E27FC236}">
                <a16:creationId xmlns:a16="http://schemas.microsoft.com/office/drawing/2014/main" id="{7C6B8B3E-B5E3-40C8-832C-F61739EDD2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9219" y="2348566"/>
            <a:ext cx="1828800" cy="1828800"/>
          </a:xfrm>
          <a:prstGeom prst="rect">
            <a:avLst/>
          </a:prstGeom>
        </p:spPr>
      </p:pic>
      <p:pic>
        <p:nvPicPr>
          <p:cNvPr id="13" name="Graphic 12" descr="Gauge">
            <a:extLst>
              <a:ext uri="{FF2B5EF4-FFF2-40B4-BE49-F238E27FC236}">
                <a16:creationId xmlns:a16="http://schemas.microsoft.com/office/drawing/2014/main" id="{9F43CD0F-1C17-47CE-9EC2-6B2CF547C4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9065" y="2009724"/>
            <a:ext cx="1828800" cy="1828800"/>
          </a:xfrm>
          <a:prstGeom prst="rect">
            <a:avLst/>
          </a:prstGeom>
        </p:spPr>
      </p:pic>
      <p:sp>
        <p:nvSpPr>
          <p:cNvPr id="20" name="Rectangle 19" descr="Checkmark">
            <a:extLst>
              <a:ext uri="{FF2B5EF4-FFF2-40B4-BE49-F238E27FC236}">
                <a16:creationId xmlns:a16="http://schemas.microsoft.com/office/drawing/2014/main" id="{E272D2AA-B7D2-49ED-AE6F-0BCC6E2D4E80}"/>
              </a:ext>
            </a:extLst>
          </p:cNvPr>
          <p:cNvSpPr/>
          <p:nvPr/>
        </p:nvSpPr>
        <p:spPr>
          <a:xfrm>
            <a:off x="2144134" y="2348566"/>
            <a:ext cx="1828800" cy="1828800"/>
          </a:xfrm>
          <a:prstGeom prst="rect">
            <a:avLst/>
          </a:prstGeom>
          <a:blipFill rotWithShape="1">
            <a:blip r:embed="rId6">
              <a:extLs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93975790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BFDA-0DB8-4004-A81C-A14B80B6C142}"/>
              </a:ext>
            </a:extLst>
          </p:cNvPr>
          <p:cNvSpPr>
            <a:spLocks noGrp="1"/>
          </p:cNvSpPr>
          <p:nvPr>
            <p:ph type="title"/>
          </p:nvPr>
        </p:nvSpPr>
        <p:spPr/>
        <p:txBody>
          <a:bodyPr/>
          <a:lstStyle/>
          <a:p>
            <a:r>
              <a:rPr lang="en-US" dirty="0"/>
              <a:t>New ASP.NET Core features in .NET Core 3.1	</a:t>
            </a:r>
          </a:p>
        </p:txBody>
      </p:sp>
      <p:sp>
        <p:nvSpPr>
          <p:cNvPr id="3" name="Content Placeholder 2">
            <a:extLst>
              <a:ext uri="{FF2B5EF4-FFF2-40B4-BE49-F238E27FC236}">
                <a16:creationId xmlns:a16="http://schemas.microsoft.com/office/drawing/2014/main" id="{AB99EA0C-B865-4E35-9C7F-E1E1061BC9E8}"/>
              </a:ext>
            </a:extLst>
          </p:cNvPr>
          <p:cNvSpPr>
            <a:spLocks noGrp="1"/>
          </p:cNvSpPr>
          <p:nvPr>
            <p:ph type="body" sz="quarter" idx="10"/>
          </p:nvPr>
        </p:nvSpPr>
        <p:spPr>
          <a:xfrm>
            <a:off x="586390" y="1434370"/>
            <a:ext cx="11018520" cy="3533275"/>
          </a:xfrm>
        </p:spPr>
        <p:txBody>
          <a:bodyPr numCol="1"/>
          <a:lstStyle/>
          <a:p>
            <a:pPr marL="0" indent="0">
              <a:buNone/>
            </a:pPr>
            <a:r>
              <a:rPr lang="en-US" dirty="0"/>
              <a:t>Component partial classes</a:t>
            </a:r>
          </a:p>
          <a:p>
            <a:pPr marL="0" indent="0">
              <a:buNone/>
            </a:pPr>
            <a:r>
              <a:rPr lang="en-US" dirty="0"/>
              <a:t>Pass parameters to top-level components</a:t>
            </a:r>
          </a:p>
          <a:p>
            <a:pPr marL="0" indent="0">
              <a:buNone/>
            </a:pPr>
            <a:r>
              <a:rPr lang="en-US" dirty="0"/>
              <a:t>Prevent default event actions in </a:t>
            </a:r>
            <a:r>
              <a:rPr lang="en-US" dirty="0" err="1"/>
              <a:t>Blazor</a:t>
            </a:r>
            <a:r>
              <a:rPr lang="en-US" dirty="0"/>
              <a:t> apps</a:t>
            </a:r>
          </a:p>
          <a:p>
            <a:pPr marL="0" indent="0">
              <a:buNone/>
            </a:pPr>
            <a:r>
              <a:rPr lang="en-US" dirty="0"/>
              <a:t>Stop event propagation in </a:t>
            </a:r>
            <a:r>
              <a:rPr lang="en-US" dirty="0" err="1"/>
              <a:t>Blazor</a:t>
            </a:r>
            <a:r>
              <a:rPr lang="en-US" dirty="0"/>
              <a:t> apps</a:t>
            </a:r>
          </a:p>
          <a:p>
            <a:r>
              <a:rPr lang="en-US" dirty="0"/>
              <a:t>Component tag helper</a:t>
            </a:r>
          </a:p>
          <a:p>
            <a:pPr marL="0" indent="0">
              <a:buNone/>
            </a:pPr>
            <a:r>
              <a:rPr lang="en-US" dirty="0"/>
              <a:t>Detailed errors during </a:t>
            </a:r>
            <a:r>
              <a:rPr lang="en-US" dirty="0" err="1"/>
              <a:t>Blazor</a:t>
            </a:r>
            <a:r>
              <a:rPr lang="en-US" dirty="0"/>
              <a:t> app development</a:t>
            </a:r>
          </a:p>
          <a:p>
            <a:r>
              <a:rPr lang="en-US" dirty="0"/>
              <a:t>Support for shared queues in </a:t>
            </a:r>
            <a:r>
              <a:rPr lang="en-US" dirty="0" err="1"/>
              <a:t>HttpSysServer</a:t>
            </a:r>
            <a:endParaRPr lang="en-US" dirty="0"/>
          </a:p>
        </p:txBody>
      </p:sp>
    </p:spTree>
    <p:extLst>
      <p:ext uri="{BB962C8B-B14F-4D97-AF65-F5344CB8AC3E}">
        <p14:creationId xmlns:p14="http://schemas.microsoft.com/office/powerpoint/2010/main" val="15762663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a:xfrm>
            <a:off x="588263" y="457200"/>
            <a:ext cx="11018520" cy="553998"/>
          </a:xfrm>
        </p:spPr>
        <p:txBody>
          <a:bodyPr/>
          <a:lstStyle/>
          <a:p>
            <a:r>
              <a:rPr lang="en-US" dirty="0"/>
              <a:t>.NET Schedule</a:t>
            </a:r>
          </a:p>
        </p:txBody>
      </p:sp>
      <p:sp>
        <p:nvSpPr>
          <p:cNvPr id="2" name="Text Placeholder 1">
            <a:extLst>
              <a:ext uri="{FF2B5EF4-FFF2-40B4-BE49-F238E27FC236}">
                <a16:creationId xmlns:a16="http://schemas.microsoft.com/office/drawing/2014/main" id="{FA9D1495-BD70-420A-9A4F-8DBE90E37993}"/>
              </a:ext>
            </a:extLst>
          </p:cNvPr>
          <p:cNvSpPr>
            <a:spLocks noGrp="1"/>
          </p:cNvSpPr>
          <p:nvPr>
            <p:ph sz="quarter" idx="10"/>
          </p:nvPr>
        </p:nvSpPr>
        <p:spPr>
          <a:xfrm>
            <a:off x="584200" y="4044188"/>
            <a:ext cx="11018838" cy="947952"/>
          </a:xfrm>
        </p:spPr>
        <p:txBody>
          <a:bodyPr/>
          <a:lstStyle/>
          <a:p>
            <a:pPr>
              <a:buFont typeface="Arial" panose="020B0604020202020204" pitchFamily="34" charset="0"/>
              <a:buChar char="•"/>
            </a:pPr>
            <a:r>
              <a:rPr lang="en-US" sz="2800">
                <a:latin typeface="+mn-lt"/>
              </a:rPr>
              <a:t> .NET Core 3.0 released at .NET Conf in September</a:t>
            </a:r>
          </a:p>
          <a:p>
            <a:pPr>
              <a:buFont typeface="Arial" panose="020B0604020202020204" pitchFamily="34" charset="0"/>
              <a:buChar char="•"/>
            </a:pPr>
            <a:r>
              <a:rPr lang="en-US" sz="2800">
                <a:latin typeface="+mn-lt"/>
              </a:rPr>
              <a:t> .NET Core 3.1 = Long Term Support (LTS)</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Oval 4">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6" name="Oval 5">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rgbClr val="512BD4"/>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rgbClr val="512BD4"/>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1" name="TextBox 10">
            <a:extLst>
              <a:ext uri="{FF2B5EF4-FFF2-40B4-BE49-F238E27FC236}">
                <a16:creationId xmlns:a16="http://schemas.microsoft.com/office/drawing/2014/main" id="{4AB915F4-A1FE-47EA-8146-22FF3EC3A85F}"/>
              </a:ext>
            </a:extLst>
          </p:cNvPr>
          <p:cNvSpPr txBox="1"/>
          <p:nvPr/>
        </p:nvSpPr>
        <p:spPr>
          <a:xfrm>
            <a:off x="373242" y="287771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2" name="Straight Connector 11">
            <a:extLst>
              <a:ext uri="{FF2B5EF4-FFF2-40B4-BE49-F238E27FC236}">
                <a16:creationId xmlns:a16="http://schemas.microsoft.com/office/drawing/2014/main" id="{3273BCCE-50F4-4F0C-95B9-FA7EF878CCEF}"/>
              </a:ext>
            </a:extLst>
          </p:cNvPr>
          <p:cNvCxnSpPr>
            <a:cxnSpLocks/>
            <a:stCxn id="5" idx="4"/>
            <a:endCxn id="11" idx="0"/>
          </p:cNvCxnSpPr>
          <p:nvPr/>
        </p:nvCxnSpPr>
        <p:spPr>
          <a:xfrm>
            <a:off x="1108857" y="2121346"/>
            <a:ext cx="3791" cy="7563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41913FE-2E57-4F76-8393-4212E338E89C}"/>
              </a:ext>
            </a:extLst>
          </p:cNvPr>
          <p:cNvSpPr txBox="1"/>
          <p:nvPr/>
        </p:nvSpPr>
        <p:spPr>
          <a:xfrm>
            <a:off x="2057926" y="287058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2796404" y="2108743"/>
            <a:ext cx="928" cy="7618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3740753" y="2864320"/>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000000">
                    <a:lumMod val="50000"/>
                  </a:srgbClr>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4480159" y="2097908"/>
            <a:ext cx="1934" cy="7664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rgbClr val="512BD4"/>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5421282" y="2864319"/>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6160688" y="2121346"/>
            <a:ext cx="1" cy="7429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7101811" y="2864319"/>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7841217" y="2105848"/>
            <a:ext cx="5162" cy="75847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8789116" y="2873028"/>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9528522" y="2105848"/>
            <a:ext cx="684" cy="7671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10476421" y="2864319"/>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1210665" y="2121346"/>
            <a:ext cx="5162" cy="7429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1">
            <a:extLst>
              <a:ext uri="{FF2B5EF4-FFF2-40B4-BE49-F238E27FC236}">
                <a16:creationId xmlns:a16="http://schemas.microsoft.com/office/drawing/2014/main" id="{D89459B0-2B1B-4887-8AE0-E9E3B499DC40}"/>
              </a:ext>
            </a:extLst>
          </p:cNvPr>
          <p:cNvSpPr txBox="1">
            <a:spLocks/>
          </p:cNvSpPr>
          <p:nvPr/>
        </p:nvSpPr>
        <p:spPr>
          <a:xfrm>
            <a:off x="428335" y="4996835"/>
            <a:ext cx="11018838" cy="152041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.NET 5.0 release in November 2020</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Major releases every year, LTS for even numbered releases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Predictable schedule, minor releases if needed</a:t>
            </a:r>
          </a:p>
        </p:txBody>
      </p:sp>
      <p:grpSp>
        <p:nvGrpSpPr>
          <p:cNvPr id="40" name="Group 39">
            <a:extLst>
              <a:ext uri="{FF2B5EF4-FFF2-40B4-BE49-F238E27FC236}">
                <a16:creationId xmlns:a16="http://schemas.microsoft.com/office/drawing/2014/main" id="{7AF16DE5-A3D8-4BB6-9DFA-D74D95F095E1}"/>
              </a:ext>
            </a:extLst>
          </p:cNvPr>
          <p:cNvGrpSpPr/>
          <p:nvPr/>
        </p:nvGrpSpPr>
        <p:grpSpPr>
          <a:xfrm>
            <a:off x="5016853" y="1496937"/>
            <a:ext cx="682676" cy="682676"/>
            <a:chOff x="4630521" y="6103352"/>
            <a:chExt cx="682676" cy="682676"/>
          </a:xfrm>
        </p:grpSpPr>
        <p:sp>
          <p:nvSpPr>
            <p:cNvPr id="43" name="Oval 42">
              <a:extLst>
                <a:ext uri="{FF2B5EF4-FFF2-40B4-BE49-F238E27FC236}">
                  <a16:creationId xmlns:a16="http://schemas.microsoft.com/office/drawing/2014/main" id="{AC1415B7-A14E-4396-AB67-232757EBB483}"/>
                </a:ext>
              </a:extLst>
            </p:cNvPr>
            <p:cNvSpPr/>
            <p:nvPr/>
          </p:nvSpPr>
          <p:spPr bwMode="auto">
            <a:xfrm>
              <a:off x="4659782" y="6254973"/>
              <a:ext cx="480582" cy="48716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a:extLst>
                <a:ext uri="{FF2B5EF4-FFF2-40B4-BE49-F238E27FC236}">
                  <a16:creationId xmlns:a16="http://schemas.microsoft.com/office/drawing/2014/main" id="{B44D5767-0063-41EE-9463-8E8E484EB622}"/>
                </a:ext>
              </a:extLst>
            </p:cNvPr>
            <p:cNvPicPr>
              <a:picLocks noChangeAspect="1"/>
            </p:cNvPicPr>
            <p:nvPr/>
          </p:nvPicPr>
          <p:blipFill>
            <a:blip r:embed="rId3"/>
            <a:stretch>
              <a:fillRect/>
            </a:stretch>
          </p:blipFill>
          <p:spPr>
            <a:xfrm>
              <a:off x="4630521" y="6103352"/>
              <a:ext cx="682676" cy="682676"/>
            </a:xfrm>
            <a:prstGeom prst="rect">
              <a:avLst/>
            </a:prstGeom>
          </p:spPr>
        </p:pic>
      </p:grpSp>
      <p:sp>
        <p:nvSpPr>
          <p:cNvPr id="49" name="TextBox 48">
            <a:extLst>
              <a:ext uri="{FF2B5EF4-FFF2-40B4-BE49-F238E27FC236}">
                <a16:creationId xmlns:a16="http://schemas.microsoft.com/office/drawing/2014/main" id="{912D5B4F-EFCA-448D-BC49-372721B5BB5D}"/>
              </a:ext>
            </a:extLst>
          </p:cNvPr>
          <p:cNvSpPr txBox="1"/>
          <p:nvPr/>
        </p:nvSpPr>
        <p:spPr>
          <a:xfrm>
            <a:off x="4444991" y="2051217"/>
            <a:ext cx="1682827" cy="1031203"/>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7030A0"/>
                </a:solidFill>
                <a:effectLst/>
                <a:uLnTx/>
                <a:uFillTx/>
                <a:latin typeface="Segoe UI" panose="020B0502040204020203" pitchFamily="34" charset="0"/>
                <a:ea typeface="+mn-ea"/>
                <a:cs typeface="Segoe UI" panose="020B0502040204020203" pitchFamily="34" charset="0"/>
              </a:rPr>
              <a:t>May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1" u="none" strike="noStrike" kern="1200" cap="none" spc="0" normalizeH="0" baseline="0" noProof="0" dirty="0" err="1">
                <a:ln>
                  <a:noFill/>
                </a:ln>
                <a:solidFill>
                  <a:srgbClr val="7030A0"/>
                </a:solidFill>
                <a:effectLst/>
                <a:uLnTx/>
                <a:uFillTx/>
                <a:latin typeface="Segoe UI" panose="020B0502040204020203" pitchFamily="34" charset="0"/>
                <a:ea typeface="+mn-ea"/>
                <a:cs typeface="Segoe UI" panose="020B0502040204020203" pitchFamily="34" charset="0"/>
              </a:rPr>
              <a:t>Blazor</a:t>
            </a:r>
            <a:r>
              <a:rPr kumimoji="0" lang="en-US" sz="1600" b="1" i="1" u="none" strike="noStrike" kern="1200" cap="none" spc="0" normalizeH="0" baseline="0" noProof="0" dirty="0">
                <a:ln>
                  <a:noFill/>
                </a:ln>
                <a:solidFill>
                  <a:srgbClr val="7030A0"/>
                </a:solidFill>
                <a:effectLst/>
                <a:uLnTx/>
                <a:uFillTx/>
                <a:latin typeface="Segoe UI" panose="020B0502040204020203" pitchFamily="34" charset="0"/>
                <a:ea typeface="+mn-ea"/>
                <a:cs typeface="Segoe UI" panose="020B0502040204020203" pitchFamily="34" charset="0"/>
              </a:rPr>
              <a:t> </a:t>
            </a:r>
            <a:r>
              <a:rPr kumimoji="0" lang="en-US" sz="1600" b="1" i="1" u="none" strike="noStrike" kern="1200" cap="none" spc="0" normalizeH="0" baseline="0" noProof="0" dirty="0" err="1">
                <a:ln>
                  <a:noFill/>
                </a:ln>
                <a:solidFill>
                  <a:srgbClr val="7030A0"/>
                </a:solidFill>
                <a:effectLst/>
                <a:uLnTx/>
                <a:uFillTx/>
                <a:latin typeface="Segoe UI" panose="020B0502040204020203" pitchFamily="34" charset="0"/>
                <a:ea typeface="+mn-ea"/>
                <a:cs typeface="Segoe UI" panose="020B0502040204020203" pitchFamily="34" charset="0"/>
              </a:rPr>
              <a:t>WebAssembly</a:t>
            </a:r>
            <a:r>
              <a:rPr kumimoji="0" lang="en-US" sz="1600" b="1" i="1" u="none" strike="noStrike" kern="1200" cap="none" spc="0" normalizeH="0" baseline="0" noProof="0" dirty="0">
                <a:ln>
                  <a:noFill/>
                </a:ln>
                <a:solidFill>
                  <a:srgbClr val="7030A0"/>
                </a:solidFill>
                <a:effectLst/>
                <a:uLnTx/>
                <a:uFillTx/>
                <a:latin typeface="Segoe UI" panose="020B0502040204020203" pitchFamily="34" charset="0"/>
                <a:ea typeface="+mn-ea"/>
                <a:cs typeface="Segoe UI" panose="020B0502040204020203" pitchFamily="34" charset="0"/>
              </a:rPr>
              <a:t>!</a:t>
            </a:r>
          </a:p>
        </p:txBody>
      </p:sp>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0" end="0"/>
                                            </p:txEl>
                                          </p:spTgt>
                                        </p:tgtEl>
                                        <p:attrNameLst>
                                          <p:attrName>style.visibility</p:attrName>
                                        </p:attrNameLst>
                                      </p:cBhvr>
                                      <p:to>
                                        <p:strVal val="visible"/>
                                      </p:to>
                                    </p:set>
                                    <p:animEffect transition="in" filter="fade">
                                      <p:cBhvr>
                                        <p:cTn id="40" dur="500"/>
                                        <p:tgtEl>
                                          <p:spTgt spid="2">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Effect transition="in" filter="fade">
                                      <p:cBhvr>
                                        <p:cTn id="43" dur="500"/>
                                        <p:tgtEl>
                                          <p:spTgt spid="2">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childTnLst>
                                </p:cTn>
                              </p:par>
                              <p:par>
                                <p:cTn id="48" presetID="42"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anim calcmode="lin" valueType="num">
                                      <p:cBhvr>
                                        <p:cTn id="51" dur="500" fill="hold"/>
                                        <p:tgtEl>
                                          <p:spTgt spid="30"/>
                                        </p:tgtEl>
                                        <p:attrNameLst>
                                          <p:attrName>ppt_x</p:attrName>
                                        </p:attrNameLst>
                                      </p:cBhvr>
                                      <p:tavLst>
                                        <p:tav tm="0">
                                          <p:val>
                                            <p:strVal val="#ppt_x"/>
                                          </p:val>
                                        </p:tav>
                                        <p:tav tm="100000">
                                          <p:val>
                                            <p:strVal val="#ppt_x"/>
                                          </p:val>
                                        </p:tav>
                                      </p:tavLst>
                                    </p:anim>
                                    <p:anim calcmode="lin" valueType="num">
                                      <p:cBhvr>
                                        <p:cTn id="52" dur="500" fill="hold"/>
                                        <p:tgtEl>
                                          <p:spTgt spid="30"/>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up)">
                                      <p:cBhvr>
                                        <p:cTn id="55" dur="500"/>
                                        <p:tgtEl>
                                          <p:spTgt spid="31"/>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anim calcmode="lin" valueType="num">
                                      <p:cBhvr>
                                        <p:cTn id="62" dur="500" fill="hold"/>
                                        <p:tgtEl>
                                          <p:spTgt spid="37"/>
                                        </p:tgtEl>
                                        <p:attrNameLst>
                                          <p:attrName>ppt_x</p:attrName>
                                        </p:attrNameLst>
                                      </p:cBhvr>
                                      <p:tavLst>
                                        <p:tav tm="0">
                                          <p:val>
                                            <p:strVal val="#ppt_x"/>
                                          </p:val>
                                        </p:tav>
                                        <p:tav tm="100000">
                                          <p:val>
                                            <p:strVal val="#ppt_x"/>
                                          </p:val>
                                        </p:tav>
                                      </p:tavLst>
                                    </p:anim>
                                    <p:anim calcmode="lin" valueType="num">
                                      <p:cBhvr>
                                        <p:cTn id="63" dur="500" fill="hold"/>
                                        <p:tgtEl>
                                          <p:spTgt spid="37"/>
                                        </p:tgtEl>
                                        <p:attrNameLst>
                                          <p:attrName>ppt_y</p:attrName>
                                        </p:attrNameLst>
                                      </p:cBhvr>
                                      <p:tavLst>
                                        <p:tav tm="0">
                                          <p:val>
                                            <p:strVal val="#ppt_y+.1"/>
                                          </p:val>
                                        </p:tav>
                                        <p:tav tm="100000">
                                          <p:val>
                                            <p:strVal val="#ppt_y"/>
                                          </p:val>
                                        </p:tav>
                                      </p:tavLst>
                                    </p:anim>
                                  </p:childTnLst>
                                </p:cTn>
                              </p:par>
                              <p:par>
                                <p:cTn id="64" presetID="22" presetClass="entr" presetSubtype="1"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up)">
                                      <p:cBhvr>
                                        <p:cTn id="66" dur="500"/>
                                        <p:tgtEl>
                                          <p:spTgt spid="38"/>
                                        </p:tgtEl>
                                      </p:cBhvr>
                                    </p:animEffec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par>
                                <p:cTn id="70" presetID="42"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anim calcmode="lin" valueType="num">
                                      <p:cBhvr>
                                        <p:cTn id="73" dur="500" fill="hold"/>
                                        <p:tgtEl>
                                          <p:spTgt spid="41"/>
                                        </p:tgtEl>
                                        <p:attrNameLst>
                                          <p:attrName>ppt_x</p:attrName>
                                        </p:attrNameLst>
                                      </p:cBhvr>
                                      <p:tavLst>
                                        <p:tav tm="0">
                                          <p:val>
                                            <p:strVal val="#ppt_x"/>
                                          </p:val>
                                        </p:tav>
                                        <p:tav tm="100000">
                                          <p:val>
                                            <p:strVal val="#ppt_x"/>
                                          </p:val>
                                        </p:tav>
                                      </p:tavLst>
                                    </p:anim>
                                    <p:anim calcmode="lin" valueType="num">
                                      <p:cBhvr>
                                        <p:cTn id="74" dur="500" fill="hold"/>
                                        <p:tgtEl>
                                          <p:spTgt spid="41"/>
                                        </p:tgtEl>
                                        <p:attrNameLst>
                                          <p:attrName>ppt_y</p:attrName>
                                        </p:attrNameLst>
                                      </p:cBhvr>
                                      <p:tavLst>
                                        <p:tav tm="0">
                                          <p:val>
                                            <p:strVal val="#ppt_y+.1"/>
                                          </p:val>
                                        </p:tav>
                                        <p:tav tm="100000">
                                          <p:val>
                                            <p:strVal val="#ppt_y"/>
                                          </p:val>
                                        </p:tav>
                                      </p:tavLst>
                                    </p:anim>
                                  </p:childTnLst>
                                </p:cTn>
                              </p:par>
                              <p:par>
                                <p:cTn id="75" presetID="22" presetClass="entr" presetSubtype="1"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500"/>
                                        <p:tgtEl>
                                          <p:spTgt spid="42"/>
                                        </p:tgtEl>
                                      </p:cBhvr>
                                    </p:animEffec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42"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anim calcmode="lin" valueType="num">
                                      <p:cBhvr>
                                        <p:cTn id="84" dur="500" fill="hold"/>
                                        <p:tgtEl>
                                          <p:spTgt spid="44"/>
                                        </p:tgtEl>
                                        <p:attrNameLst>
                                          <p:attrName>ppt_x</p:attrName>
                                        </p:attrNameLst>
                                      </p:cBhvr>
                                      <p:tavLst>
                                        <p:tav tm="0">
                                          <p:val>
                                            <p:strVal val="#ppt_x"/>
                                          </p:val>
                                        </p:tav>
                                        <p:tav tm="100000">
                                          <p:val>
                                            <p:strVal val="#ppt_x"/>
                                          </p:val>
                                        </p:tav>
                                      </p:tavLst>
                                    </p:anim>
                                    <p:anim calcmode="lin" valueType="num">
                                      <p:cBhvr>
                                        <p:cTn id="85" dur="500" fill="hold"/>
                                        <p:tgtEl>
                                          <p:spTgt spid="44"/>
                                        </p:tgtEl>
                                        <p:attrNameLst>
                                          <p:attrName>ppt_y</p:attrName>
                                        </p:attrNameLst>
                                      </p:cBhvr>
                                      <p:tavLst>
                                        <p:tav tm="0">
                                          <p:val>
                                            <p:strVal val="#ppt_y+.1"/>
                                          </p:val>
                                        </p:tav>
                                        <p:tav tm="100000">
                                          <p:val>
                                            <p:strVal val="#ppt_y"/>
                                          </p:val>
                                        </p:tav>
                                      </p:tavLst>
                                    </p:anim>
                                  </p:childTnLst>
                                </p:cTn>
                              </p:par>
                              <p:par>
                                <p:cTn id="86" presetID="22" presetClass="entr" presetSubtype="1"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up)">
                                      <p:cBhvr>
                                        <p:cTn id="88" dur="500"/>
                                        <p:tgtEl>
                                          <p:spTgt spid="4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7">
                                            <p:txEl>
                                              <p:pRg st="0" end="0"/>
                                            </p:txEl>
                                          </p:spTgt>
                                        </p:tgtEl>
                                        <p:attrNameLst>
                                          <p:attrName>style.visibility</p:attrName>
                                        </p:attrNameLst>
                                      </p:cBhvr>
                                      <p:to>
                                        <p:strVal val="visible"/>
                                      </p:to>
                                    </p:set>
                                    <p:animEffect transition="in" filter="fade">
                                      <p:cBhvr>
                                        <p:cTn id="91" dur="500"/>
                                        <p:tgtEl>
                                          <p:spTgt spid="2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xEl>
                                              <p:pRg st="1" end="1"/>
                                            </p:txEl>
                                          </p:spTgt>
                                        </p:tgtEl>
                                        <p:attrNameLst>
                                          <p:attrName>style.visibility</p:attrName>
                                        </p:attrNameLst>
                                      </p:cBhvr>
                                      <p:to>
                                        <p:strVal val="visible"/>
                                      </p:to>
                                    </p:set>
                                    <p:animEffect transition="in" filter="fade">
                                      <p:cBhvr>
                                        <p:cTn id="94" dur="500"/>
                                        <p:tgtEl>
                                          <p:spTgt spid="27">
                                            <p:txEl>
                                              <p:pRg st="1" end="1"/>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
                                            <p:txEl>
                                              <p:pRg st="2" end="2"/>
                                            </p:txEl>
                                          </p:spTgt>
                                        </p:tgtEl>
                                        <p:attrNameLst>
                                          <p:attrName>style.visibility</p:attrName>
                                        </p:attrNameLst>
                                      </p:cBhvr>
                                      <p:to>
                                        <p:strVal val="visible"/>
                                      </p:to>
                                    </p:set>
                                    <p:animEffect transition="in" filter="fade">
                                      <p:cBhvr>
                                        <p:cTn id="97" dur="500"/>
                                        <p:tgtEl>
                                          <p:spTgt spid="27">
                                            <p:txEl>
                                              <p:pRg st="2" end="2"/>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26" presetClass="entr" presetSubtype="0" fill="hold" nodeType="click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wipe(down)">
                                      <p:cBhvr>
                                        <p:cTn id="102" dur="290">
                                          <p:stCondLst>
                                            <p:cond delay="0"/>
                                          </p:stCondLst>
                                        </p:cTn>
                                        <p:tgtEl>
                                          <p:spTgt spid="40"/>
                                        </p:tgtEl>
                                      </p:cBhvr>
                                    </p:animEffect>
                                    <p:anim calcmode="lin" valueType="num">
                                      <p:cBhvr>
                                        <p:cTn id="103" dur="911"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104" dur="332"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05" dur="332" tmFilter="0, 0; 0.125,0.2665; 0.25,0.4; 0.375,0.465; 0.5,0.5;  0.625,0.535; 0.75,0.6; 0.875,0.7335; 1,1">
                                          <p:stCondLst>
                                            <p:cond delay="332"/>
                                          </p:stCondLst>
                                        </p:cTn>
                                        <p:tgtEl>
                                          <p:spTgt spid="40"/>
                                        </p:tgtEl>
                                        <p:attrNameLst>
                                          <p:attrName>ppt_y</p:attrName>
                                        </p:attrNameLst>
                                      </p:cBhvr>
                                      <p:tavLst>
                                        <p:tav tm="0" fmla="#ppt_y-sin(pi*$)/9">
                                          <p:val>
                                            <p:fltVal val="0"/>
                                          </p:val>
                                        </p:tav>
                                        <p:tav tm="100000">
                                          <p:val>
                                            <p:fltVal val="1"/>
                                          </p:val>
                                        </p:tav>
                                      </p:tavLst>
                                    </p:anim>
                                    <p:anim calcmode="lin" valueType="num">
                                      <p:cBhvr>
                                        <p:cTn id="106" dur="166" tmFilter="0, 0; 0.125,0.2665; 0.25,0.4; 0.375,0.465; 0.5,0.5;  0.625,0.535; 0.75,0.6; 0.875,0.7335; 1,1">
                                          <p:stCondLst>
                                            <p:cond delay="662"/>
                                          </p:stCondLst>
                                        </p:cTn>
                                        <p:tgtEl>
                                          <p:spTgt spid="40"/>
                                        </p:tgtEl>
                                        <p:attrNameLst>
                                          <p:attrName>ppt_y</p:attrName>
                                        </p:attrNameLst>
                                      </p:cBhvr>
                                      <p:tavLst>
                                        <p:tav tm="0" fmla="#ppt_y-sin(pi*$)/27">
                                          <p:val>
                                            <p:fltVal val="0"/>
                                          </p:val>
                                        </p:tav>
                                        <p:tav tm="100000">
                                          <p:val>
                                            <p:fltVal val="1"/>
                                          </p:val>
                                        </p:tav>
                                      </p:tavLst>
                                    </p:anim>
                                    <p:anim calcmode="lin" valueType="num">
                                      <p:cBhvr>
                                        <p:cTn id="107" dur="82" tmFilter="0, 0; 0.125,0.2665; 0.25,0.4; 0.375,0.465; 0.5,0.5;  0.625,0.535; 0.75,0.6; 0.875,0.7335; 1,1">
                                          <p:stCondLst>
                                            <p:cond delay="828"/>
                                          </p:stCondLst>
                                        </p:cTn>
                                        <p:tgtEl>
                                          <p:spTgt spid="40"/>
                                        </p:tgtEl>
                                        <p:attrNameLst>
                                          <p:attrName>ppt_y</p:attrName>
                                        </p:attrNameLst>
                                      </p:cBhvr>
                                      <p:tavLst>
                                        <p:tav tm="0" fmla="#ppt_y-sin(pi*$)/81">
                                          <p:val>
                                            <p:fltVal val="0"/>
                                          </p:val>
                                        </p:tav>
                                        <p:tav tm="100000">
                                          <p:val>
                                            <p:fltVal val="1"/>
                                          </p:val>
                                        </p:tav>
                                      </p:tavLst>
                                    </p:anim>
                                    <p:animScale>
                                      <p:cBhvr>
                                        <p:cTn id="108" dur="13">
                                          <p:stCondLst>
                                            <p:cond delay="325"/>
                                          </p:stCondLst>
                                        </p:cTn>
                                        <p:tgtEl>
                                          <p:spTgt spid="40"/>
                                        </p:tgtEl>
                                      </p:cBhvr>
                                      <p:to x="100000" y="60000"/>
                                    </p:animScale>
                                    <p:animScale>
                                      <p:cBhvr>
                                        <p:cTn id="109" dur="83" decel="50000">
                                          <p:stCondLst>
                                            <p:cond delay="338"/>
                                          </p:stCondLst>
                                        </p:cTn>
                                        <p:tgtEl>
                                          <p:spTgt spid="40"/>
                                        </p:tgtEl>
                                      </p:cBhvr>
                                      <p:to x="100000" y="100000"/>
                                    </p:animScale>
                                    <p:animScale>
                                      <p:cBhvr>
                                        <p:cTn id="110" dur="13">
                                          <p:stCondLst>
                                            <p:cond delay="656"/>
                                          </p:stCondLst>
                                        </p:cTn>
                                        <p:tgtEl>
                                          <p:spTgt spid="40"/>
                                        </p:tgtEl>
                                      </p:cBhvr>
                                      <p:to x="100000" y="80000"/>
                                    </p:animScale>
                                    <p:animScale>
                                      <p:cBhvr>
                                        <p:cTn id="111" dur="83" decel="50000">
                                          <p:stCondLst>
                                            <p:cond delay="669"/>
                                          </p:stCondLst>
                                        </p:cTn>
                                        <p:tgtEl>
                                          <p:spTgt spid="40"/>
                                        </p:tgtEl>
                                      </p:cBhvr>
                                      <p:to x="100000" y="100000"/>
                                    </p:animScale>
                                    <p:animScale>
                                      <p:cBhvr>
                                        <p:cTn id="112" dur="13">
                                          <p:stCondLst>
                                            <p:cond delay="821"/>
                                          </p:stCondLst>
                                        </p:cTn>
                                        <p:tgtEl>
                                          <p:spTgt spid="40"/>
                                        </p:tgtEl>
                                      </p:cBhvr>
                                      <p:to x="100000" y="90000"/>
                                    </p:animScale>
                                    <p:animScale>
                                      <p:cBhvr>
                                        <p:cTn id="113" dur="83" decel="50000">
                                          <p:stCondLst>
                                            <p:cond delay="834"/>
                                          </p:stCondLst>
                                        </p:cTn>
                                        <p:tgtEl>
                                          <p:spTgt spid="40"/>
                                        </p:tgtEl>
                                      </p:cBhvr>
                                      <p:to x="100000" y="100000"/>
                                    </p:animScale>
                                    <p:animScale>
                                      <p:cBhvr>
                                        <p:cTn id="114" dur="13">
                                          <p:stCondLst>
                                            <p:cond delay="904"/>
                                          </p:stCondLst>
                                        </p:cTn>
                                        <p:tgtEl>
                                          <p:spTgt spid="40"/>
                                        </p:tgtEl>
                                      </p:cBhvr>
                                      <p:to x="100000" y="95000"/>
                                    </p:animScale>
                                    <p:animScale>
                                      <p:cBhvr>
                                        <p:cTn id="115" dur="83" decel="50000">
                                          <p:stCondLst>
                                            <p:cond delay="917"/>
                                          </p:stCondLst>
                                        </p:cTn>
                                        <p:tgtEl>
                                          <p:spTgt spid="40"/>
                                        </p:tgtEl>
                                      </p:cBhvr>
                                      <p:to x="100000" y="100000"/>
                                    </p:animScale>
                                  </p:childTnLst>
                                </p:cTn>
                              </p:par>
                            </p:childTnLst>
                          </p:cTn>
                        </p:par>
                        <p:par>
                          <p:cTn id="116" fill="hold">
                            <p:stCondLst>
                              <p:cond delay="1000"/>
                            </p:stCondLst>
                            <p:childTnLst>
                              <p:par>
                                <p:cTn id="117" presetID="10" presetClass="entr" presetSubtype="0" fill="hold" grpId="0" nodeType="after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p:bldP spid="13" grpId="0"/>
      <p:bldP spid="15" grpId="0"/>
      <p:bldP spid="30" grpId="0"/>
      <p:bldP spid="37" grpId="0"/>
      <p:bldP spid="41" grpId="0"/>
      <p:bldP spid="44" grpId="0"/>
      <p:bldP spid="27" grpId="0" uiExpand="1" build="p"/>
      <p:bldP spid="4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B2B321-E64D-4174-B4E6-8B63DBD2F748}"/>
              </a:ext>
            </a:extLst>
          </p:cNvPr>
          <p:cNvSpPr>
            <a:spLocks noGrp="1"/>
          </p:cNvSpPr>
          <p:nvPr>
            <p:ph type="title"/>
          </p:nvPr>
        </p:nvSpPr>
        <p:spPr>
          <a:xfrm>
            <a:off x="588263" y="457200"/>
            <a:ext cx="11018520" cy="553998"/>
          </a:xfrm>
        </p:spPr>
        <p:txBody>
          <a:bodyPr/>
          <a:lstStyle/>
          <a:p>
            <a:r>
              <a:rPr lang="en-US" dirty="0"/>
              <a:t>Build your own pizza store UI with </a:t>
            </a:r>
            <a:r>
              <a:rPr lang="en-US" dirty="0" err="1"/>
              <a:t>Blazor</a:t>
            </a:r>
            <a:endParaRPr lang="en-US" dirty="0"/>
          </a:p>
        </p:txBody>
      </p:sp>
      <p:sp>
        <p:nvSpPr>
          <p:cNvPr id="3" name="TextBox 2">
            <a:extLst>
              <a:ext uri="{FF2B5EF4-FFF2-40B4-BE49-F238E27FC236}">
                <a16:creationId xmlns:a16="http://schemas.microsoft.com/office/drawing/2014/main" id="{E3A78164-DD10-4BA5-8236-D206CED3B957}"/>
              </a:ext>
            </a:extLst>
          </p:cNvPr>
          <p:cNvSpPr txBox="1"/>
          <p:nvPr/>
        </p:nvSpPr>
        <p:spPr>
          <a:xfrm>
            <a:off x="2806700" y="5981700"/>
            <a:ext cx="6495304" cy="7940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50E6FF">
                    <a:lumMod val="40000"/>
                    <a:lumOff val="60000"/>
                  </a:srgbClr>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rPr>
              <a:t>https://aka.ms/blazorworkshop</a:t>
            </a:r>
            <a:r>
              <a:rPr kumimoji="0" lang="en-US" sz="3600" b="0" i="0" u="none" strike="noStrike" kern="1200" cap="none" spc="0" normalizeH="0" baseline="0" noProof="0" dirty="0">
                <a:ln>
                  <a:noFill/>
                </a:ln>
                <a:solidFill>
                  <a:srgbClr val="50E6FF">
                    <a:lumMod val="40000"/>
                    <a:lumOff val="60000"/>
                  </a:srgbClr>
                </a:solidFill>
                <a:effectLst/>
                <a:uLnTx/>
                <a:uFillTx/>
                <a:latin typeface="Segoe UI"/>
                <a:ea typeface="+mn-ea"/>
                <a:cs typeface="+mn-cs"/>
              </a:rPr>
              <a:t> </a:t>
            </a:r>
          </a:p>
        </p:txBody>
      </p:sp>
      <p:pic>
        <p:nvPicPr>
          <p:cNvPr id="4" name="Picture 3">
            <a:extLst>
              <a:ext uri="{FF2B5EF4-FFF2-40B4-BE49-F238E27FC236}">
                <a16:creationId xmlns:a16="http://schemas.microsoft.com/office/drawing/2014/main" id="{87BD574B-45C9-4A17-B8DA-D721FD9A04E1}"/>
              </a:ext>
            </a:extLst>
          </p:cNvPr>
          <p:cNvPicPr>
            <a:picLocks noChangeAspect="1"/>
          </p:cNvPicPr>
          <p:nvPr/>
        </p:nvPicPr>
        <p:blipFill>
          <a:blip r:embed="rId4"/>
          <a:stretch>
            <a:fillRect/>
          </a:stretch>
        </p:blipFill>
        <p:spPr>
          <a:xfrm>
            <a:off x="1886521" y="1343583"/>
            <a:ext cx="8418958" cy="4542210"/>
          </a:xfrm>
          <a:prstGeom prst="rect">
            <a:avLst/>
          </a:prstGeom>
        </p:spPr>
      </p:pic>
    </p:spTree>
    <p:extLst>
      <p:ext uri="{BB962C8B-B14F-4D97-AF65-F5344CB8AC3E}">
        <p14:creationId xmlns:p14="http://schemas.microsoft.com/office/powerpoint/2010/main" val="38806635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E839-AAE0-4D0A-86D0-249276EBC8DC}"/>
              </a:ext>
            </a:extLst>
          </p:cNvPr>
          <p:cNvSpPr>
            <a:spLocks noGrp="1"/>
          </p:cNvSpPr>
          <p:nvPr>
            <p:ph type="title"/>
          </p:nvPr>
        </p:nvSpPr>
        <p:spPr/>
        <p:txBody>
          <a:bodyPr/>
          <a:lstStyle/>
          <a:p>
            <a:r>
              <a:rPr lang="en-US" dirty="0"/>
              <a:t>Try .NET Core 3.x with ASP.NET Core today!</a:t>
            </a:r>
          </a:p>
        </p:txBody>
      </p:sp>
      <p:sp>
        <p:nvSpPr>
          <p:cNvPr id="3" name="Text Placeholder 2">
            <a:extLst>
              <a:ext uri="{FF2B5EF4-FFF2-40B4-BE49-F238E27FC236}">
                <a16:creationId xmlns:a16="http://schemas.microsoft.com/office/drawing/2014/main" id="{23420F2D-4E09-4CA4-B09C-BE2CA58993EE}"/>
              </a:ext>
            </a:extLst>
          </p:cNvPr>
          <p:cNvSpPr>
            <a:spLocks noGrp="1"/>
          </p:cNvSpPr>
          <p:nvPr>
            <p:ph sz="quarter" idx="10"/>
          </p:nvPr>
        </p:nvSpPr>
        <p:spPr/>
        <p:txBody>
          <a:bodyPr/>
          <a:lstStyle/>
          <a:p>
            <a:r>
              <a:rPr lang="en-US" dirty="0"/>
              <a:t>Download: </a:t>
            </a:r>
            <a:r>
              <a:rPr lang="en-US" dirty="0">
                <a:hlinkClick r:id="rId3"/>
              </a:rPr>
              <a:t>https://dot.net/get-core3</a:t>
            </a:r>
            <a:endParaRPr lang="en-US" dirty="0"/>
          </a:p>
          <a:p>
            <a:r>
              <a:rPr lang="en-US" dirty="0"/>
              <a:t>Visual Studio: </a:t>
            </a:r>
            <a:r>
              <a:rPr lang="en-US" dirty="0">
                <a:hlinkClick r:id="rId4"/>
              </a:rPr>
              <a:t>https://visualstudio.com/</a:t>
            </a:r>
            <a:endParaRPr lang="en-US" dirty="0"/>
          </a:p>
          <a:p>
            <a:r>
              <a:rPr lang="en-US" dirty="0"/>
              <a:t>Docs: </a:t>
            </a:r>
            <a:r>
              <a:rPr lang="en-US" dirty="0">
                <a:hlinkClick r:id="rId5"/>
              </a:rPr>
              <a:t>https://docs.asp.net</a:t>
            </a:r>
            <a:endParaRPr lang="en-US" dirty="0"/>
          </a:p>
          <a:p>
            <a:r>
              <a:rPr lang="en-US" dirty="0"/>
              <a:t>Blazor: </a:t>
            </a:r>
            <a:r>
              <a:rPr lang="en-US" dirty="0">
                <a:hlinkClick r:id="rId6"/>
              </a:rPr>
              <a:t>https://blazor.net</a:t>
            </a:r>
            <a:endParaRPr lang="en-US" dirty="0"/>
          </a:p>
          <a:p>
            <a:r>
              <a:rPr lang="en-US" dirty="0"/>
              <a:t>Workshop: </a:t>
            </a:r>
            <a:r>
              <a:rPr lang="en-US" dirty="0">
                <a:hlinkClick r:id="rId7"/>
              </a:rPr>
              <a:t>https://aka.ms/blazorworkshop</a:t>
            </a:r>
            <a:r>
              <a:rPr lang="en-US" dirty="0"/>
              <a:t> </a:t>
            </a:r>
          </a:p>
          <a:p>
            <a:endParaRPr lang="en-US" dirty="0"/>
          </a:p>
        </p:txBody>
      </p:sp>
    </p:spTree>
    <p:extLst>
      <p:ext uri="{BB962C8B-B14F-4D97-AF65-F5344CB8AC3E}">
        <p14:creationId xmlns:p14="http://schemas.microsoft.com/office/powerpoint/2010/main" val="40434715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578425D-7F94-489A-ADCE-A929AD65C1F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5013848" y="275511"/>
            <a:ext cx="8473552" cy="6367939"/>
          </a:xfrm>
          <a:prstGeom prst="rect">
            <a:avLst/>
          </a:prstGeom>
        </p:spPr>
      </p:pic>
      <p:sp>
        <p:nvSpPr>
          <p:cNvPr id="13" name="Title 3">
            <a:extLst>
              <a:ext uri="{FF2B5EF4-FFF2-40B4-BE49-F238E27FC236}">
                <a16:creationId xmlns:a16="http://schemas.microsoft.com/office/drawing/2014/main" id="{85527B6B-5BF2-48A9-ABB6-ADE7AA584FAB}"/>
              </a:ext>
            </a:extLst>
          </p:cNvPr>
          <p:cNvSpPr txBox="1">
            <a:spLocks/>
          </p:cNvSpPr>
          <p:nvPr/>
        </p:nvSpPr>
        <p:spPr>
          <a:xfrm>
            <a:off x="583842" y="1866820"/>
            <a:ext cx="553974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3.x</a:t>
            </a:r>
          </a:p>
        </p:txBody>
      </p:sp>
      <p:sp>
        <p:nvSpPr>
          <p:cNvPr id="14" name="Text Placeholder 4">
            <a:extLst>
              <a:ext uri="{FF2B5EF4-FFF2-40B4-BE49-F238E27FC236}">
                <a16:creationId xmlns:a16="http://schemas.microsoft.com/office/drawing/2014/main" id="{90087D68-1179-428C-A27E-461E7DF5B3B7}"/>
              </a:ext>
            </a:extLst>
          </p:cNvPr>
          <p:cNvSpPr txBox="1">
            <a:spLocks/>
          </p:cNvSpPr>
          <p:nvPr/>
        </p:nvSpPr>
        <p:spPr>
          <a:xfrm>
            <a:off x="583842" y="2715505"/>
            <a:ext cx="5374957" cy="1679040"/>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WPF and Windows Forms support</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Side-by-side support &amp; self-contained EXEs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Full-stack web development with C# and Razor</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New C# 8.0 language features </a:t>
            </a:r>
          </a:p>
        </p:txBody>
      </p:sp>
      <p:sp>
        <p:nvSpPr>
          <p:cNvPr id="6" name="Content Placeholder 2" descr="screen showing code">
            <a:extLst>
              <a:ext uri="{FF2B5EF4-FFF2-40B4-BE49-F238E27FC236}">
                <a16:creationId xmlns:a16="http://schemas.microsoft.com/office/drawing/2014/main" id="{00A659D8-56EB-4179-BC42-2E82474454CE}"/>
              </a:ext>
            </a:extLst>
          </p:cNvPr>
          <p:cNvSpPr txBox="1">
            <a:spLocks/>
          </p:cNvSpPr>
          <p:nvPr/>
        </p:nvSpPr>
        <p:spPr>
          <a:xfrm>
            <a:off x="6233202" y="578131"/>
            <a:ext cx="6136480" cy="6256503"/>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90000"/>
              </a:lnSpc>
              <a:spcBef>
                <a:spcPts val="0"/>
              </a:spcBef>
              <a:spcAft>
                <a:spcPts val="40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endParaRPr>
          </a:p>
        </p:txBody>
      </p:sp>
      <p:sp>
        <p:nvSpPr>
          <p:cNvPr id="10" name="TextBox 9">
            <a:extLst>
              <a:ext uri="{FF2B5EF4-FFF2-40B4-BE49-F238E27FC236}">
                <a16:creationId xmlns:a16="http://schemas.microsoft.com/office/drawing/2014/main" id="{1CD93033-300C-479C-B73A-21EEB8F1F8DF}"/>
              </a:ext>
            </a:extLst>
          </p:cNvPr>
          <p:cNvSpPr txBox="1"/>
          <p:nvPr/>
        </p:nvSpPr>
        <p:spPr>
          <a:xfrm>
            <a:off x="583842" y="5452949"/>
            <a:ext cx="12191999" cy="2492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tab pos="5380038" algn="l"/>
              </a:tabLst>
              <a:defRPr/>
            </a:pPr>
            <a:r>
              <a:rPr kumimoji="0" lang="en-US" sz="1800" b="0" i="0" u="sng" strike="noStrike" kern="1200" cap="none" spc="0" normalizeH="0" baseline="0" noProof="0">
                <a:ln>
                  <a:noFill/>
                </a:ln>
                <a:solidFill>
                  <a:srgbClr val="D83B01">
                    <a:lumMod val="60000"/>
                    <a:lumOff val="40000"/>
                  </a:srgbClr>
                </a:solidFill>
                <a:effectLst/>
                <a:uLnTx/>
                <a:uFillTx/>
                <a:latin typeface="Segoe UI"/>
                <a:ea typeface="+mn-ea"/>
                <a:cs typeface="+mn-cs"/>
              </a:rPr>
              <a:t>dot.net/get-core3</a:t>
            </a:r>
          </a:p>
        </p:txBody>
      </p:sp>
      <p:sp>
        <p:nvSpPr>
          <p:cNvPr id="17" name="Rectangle: Rounded Corners 16">
            <a:extLst>
              <a:ext uri="{FF2B5EF4-FFF2-40B4-BE49-F238E27FC236}">
                <a16:creationId xmlns:a16="http://schemas.microsoft.com/office/drawing/2014/main" id="{56034F8D-5737-4806-90B5-FADA14F97442}"/>
              </a:ext>
            </a:extLst>
          </p:cNvPr>
          <p:cNvSpPr/>
          <p:nvPr/>
        </p:nvSpPr>
        <p:spPr bwMode="auto">
          <a:xfrm>
            <a:off x="583842" y="1230065"/>
            <a:ext cx="1846092" cy="384048"/>
          </a:xfrm>
          <a:prstGeom prst="roundRect">
            <a:avLst>
              <a:gd name="adj" fmla="val 26320"/>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pic>
        <p:nvPicPr>
          <p:cNvPr id="3" name="Picture 2">
            <a:extLst>
              <a:ext uri="{FF2B5EF4-FFF2-40B4-BE49-F238E27FC236}">
                <a16:creationId xmlns:a16="http://schemas.microsoft.com/office/drawing/2014/main" id="{5E2DBA2D-4E54-42FC-9407-C2707E9477CE}"/>
              </a:ext>
            </a:extLst>
          </p:cNvPr>
          <p:cNvPicPr>
            <a:picLocks noChangeAspect="1"/>
          </p:cNvPicPr>
          <p:nvPr/>
        </p:nvPicPr>
        <p:blipFill>
          <a:blip r:embed="rId4"/>
          <a:stretch>
            <a:fillRect/>
          </a:stretch>
        </p:blipFill>
        <p:spPr>
          <a:xfrm>
            <a:off x="6985827" y="1431614"/>
            <a:ext cx="5515933" cy="3673786"/>
          </a:xfrm>
          <a:prstGeom prst="rect">
            <a:avLst/>
          </a:prstGeom>
        </p:spPr>
      </p:pic>
    </p:spTree>
    <p:extLst>
      <p:ext uri="{BB962C8B-B14F-4D97-AF65-F5344CB8AC3E}">
        <p14:creationId xmlns:p14="http://schemas.microsoft.com/office/powerpoint/2010/main" val="51403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dec="http://schemas.microsoft.com/office/drawing/2017/decorative"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4.81481E-6 L 0 0.03288 " pathEditMode="relative" rAng="0" ptsTypes="AA">
                                      <p:cBhvr>
                                        <p:cTn id="9" dur="500" spd="-100000" fill="hold"/>
                                        <p:tgtEl>
                                          <p:spTgt spid="1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6.25E-7 2.96296E-6 L 6.25E-7 0.03287 " pathEditMode="relative" rAng="0" ptsTypes="AA">
                                      <p:cBhvr>
                                        <p:cTn id="14" dur="500" spd="-100000" fill="hold"/>
                                        <p:tgtEl>
                                          <p:spTgt spid="14"/>
                                        </p:tgtEl>
                                        <p:attrNameLst>
                                          <p:attrName>ppt_x</p:attrName>
                                          <p:attrName>ppt_y</p:attrName>
                                        </p:attrNameLst>
                                      </p:cBhvr>
                                      <p:rCtr x="0" y="1644"/>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0"/>
                                  </p:stCondLst>
                                  <p:childTnLst>
                                    <p:animMotion origin="layout" path="M 2.29167E-6 2.59259E-6 L 2.29167E-6 0.03842 " pathEditMode="relative" rAng="0" ptsTypes="AA">
                                      <p:cBhvr>
                                        <p:cTn id="19" dur="500" spd="-100000" fill="hold"/>
                                        <p:tgtEl>
                                          <p:spTgt spid="17"/>
                                        </p:tgtEl>
                                        <p:attrNameLst>
                                          <p:attrName>ppt_x</p:attrName>
                                          <p:attrName>ppt_y</p:attrName>
                                        </p:attrNameLst>
                                      </p:cBhvr>
                                      <p:rCtr x="0" y="1921"/>
                                    </p:animMotion>
                                  </p:childTnLst>
                                </p:cTn>
                              </p:par>
                              <p:par>
                                <p:cTn id="20" presetID="10" presetClass="entr" presetSubtype="0" fill="hold" grpId="0" nodeType="withEffect">
                                  <p:stCondLst>
                                    <p:cond delay="3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300"/>
                                  </p:stCondLst>
                                  <p:childTnLst>
                                    <p:animMotion origin="layout" path="M 3.33333E-6 -4.44444E-6 L 3.33333E-6 0.03287 " pathEditMode="relative" rAng="0" ptsTypes="AA">
                                      <p:cBhvr>
                                        <p:cTn id="24" dur="500" spd="-100000" fill="hold"/>
                                        <p:tgtEl>
                                          <p:spTgt spid="10"/>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0" grpId="0"/>
      <p:bldP spid="10" grpId="1"/>
      <p:bldP spid="17" grpId="0" animBg="1"/>
      <p:bldP spid="1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9BD86-D6C6-466E-84FA-8CBF0275FB88}"/>
              </a:ext>
            </a:extLst>
          </p:cNvPr>
          <p:cNvSpPr>
            <a:spLocks noGrp="1"/>
          </p:cNvSpPr>
          <p:nvPr>
            <p:ph type="title"/>
          </p:nvPr>
        </p:nvSpPr>
        <p:spPr>
          <a:xfrm>
            <a:off x="1550195" y="457200"/>
            <a:ext cx="10056588" cy="553998"/>
          </a:xfrm>
        </p:spPr>
        <p:txBody>
          <a:bodyPr/>
          <a:lstStyle/>
          <a:p>
            <a:r>
              <a:rPr lang="en-US" dirty="0"/>
              <a:t>ASP.NET Core performance</a:t>
            </a:r>
          </a:p>
        </p:txBody>
      </p:sp>
      <p:sp>
        <p:nvSpPr>
          <p:cNvPr id="3" name="Content Placeholder 2">
            <a:extLst>
              <a:ext uri="{FF2B5EF4-FFF2-40B4-BE49-F238E27FC236}">
                <a16:creationId xmlns:a16="http://schemas.microsoft.com/office/drawing/2014/main" id="{7BCF9AB1-F050-47CB-A2FC-34B42A7544E2}"/>
              </a:ext>
            </a:extLst>
          </p:cNvPr>
          <p:cNvSpPr>
            <a:spLocks noGrp="1"/>
          </p:cNvSpPr>
          <p:nvPr>
            <p:ph sz="quarter" idx="10"/>
          </p:nvPr>
        </p:nvSpPr>
        <p:spPr/>
        <p:txBody>
          <a:bodyPr/>
          <a:lstStyle/>
          <a:p>
            <a:r>
              <a:rPr lang="en-US" dirty="0"/>
              <a:t>Top 10 on </a:t>
            </a:r>
            <a:r>
              <a:rPr lang="en-US" dirty="0" err="1"/>
              <a:t>TechEmpower</a:t>
            </a:r>
            <a:endParaRPr lang="en-US" dirty="0"/>
          </a:p>
        </p:txBody>
      </p:sp>
      <p:pic>
        <p:nvPicPr>
          <p:cNvPr id="4" name="Picture 3">
            <a:extLst>
              <a:ext uri="{FF2B5EF4-FFF2-40B4-BE49-F238E27FC236}">
                <a16:creationId xmlns:a16="http://schemas.microsoft.com/office/drawing/2014/main" id="{A059681B-12AB-4DEE-AB2A-06B39A9A4324}"/>
              </a:ext>
            </a:extLst>
          </p:cNvPr>
          <p:cNvPicPr>
            <a:picLocks noChangeAspect="1"/>
          </p:cNvPicPr>
          <p:nvPr/>
        </p:nvPicPr>
        <p:blipFill>
          <a:blip r:embed="rId2"/>
          <a:stretch>
            <a:fillRect/>
          </a:stretch>
        </p:blipFill>
        <p:spPr>
          <a:xfrm>
            <a:off x="292100" y="2162980"/>
            <a:ext cx="11607800" cy="2723579"/>
          </a:xfrm>
          <a:prstGeom prst="rect">
            <a:avLst/>
          </a:prstGeom>
          <a:ln>
            <a:noFill/>
          </a:ln>
          <a:effectLst>
            <a:outerShdw blurRad="292100" dist="139700" dir="2700000" algn="tl" rotWithShape="0">
              <a:srgbClr val="333333">
                <a:alpha val="65000"/>
              </a:srgbClr>
            </a:outerShdw>
          </a:effectLst>
        </p:spPr>
      </p:pic>
      <p:pic>
        <p:nvPicPr>
          <p:cNvPr id="6" name="Graphic 5" descr="Gauge">
            <a:extLst>
              <a:ext uri="{FF2B5EF4-FFF2-40B4-BE49-F238E27FC236}">
                <a16:creationId xmlns:a16="http://schemas.microsoft.com/office/drawing/2014/main" id="{528C201F-D885-4E39-89EB-CB65D342D3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199" y="213791"/>
            <a:ext cx="914400" cy="914400"/>
          </a:xfrm>
          <a:prstGeom prst="rect">
            <a:avLst/>
          </a:prstGeom>
        </p:spPr>
      </p:pic>
    </p:spTree>
    <p:extLst>
      <p:ext uri="{BB962C8B-B14F-4D97-AF65-F5344CB8AC3E}">
        <p14:creationId xmlns:p14="http://schemas.microsoft.com/office/powerpoint/2010/main" val="15496495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4708-FBB7-4C60-B9EB-A5107FDCDD65}"/>
              </a:ext>
            </a:extLst>
          </p:cNvPr>
          <p:cNvSpPr>
            <a:spLocks noGrp="1"/>
          </p:cNvSpPr>
          <p:nvPr>
            <p:ph type="title"/>
          </p:nvPr>
        </p:nvSpPr>
        <p:spPr>
          <a:xfrm>
            <a:off x="1550194" y="457200"/>
            <a:ext cx="10056590" cy="553998"/>
          </a:xfrm>
        </p:spPr>
        <p:txBody>
          <a:bodyPr/>
          <a:lstStyle/>
          <a:p>
            <a:r>
              <a:rPr lang="en-US" dirty="0"/>
              <a:t>ASP.NET Core performance </a:t>
            </a:r>
            <a:r>
              <a:rPr lang="en-US" i="1" dirty="0"/>
              <a:t>improvements</a:t>
            </a:r>
          </a:p>
        </p:txBody>
      </p:sp>
      <p:sp>
        <p:nvSpPr>
          <p:cNvPr id="9" name="Rectangle 8">
            <a:extLst>
              <a:ext uri="{FF2B5EF4-FFF2-40B4-BE49-F238E27FC236}">
                <a16:creationId xmlns:a16="http://schemas.microsoft.com/office/drawing/2014/main" id="{F1B00A6F-BD27-48DB-80B4-EC22F6F22D0A}"/>
              </a:ext>
            </a:extLst>
          </p:cNvPr>
          <p:cNvSpPr/>
          <p:nvPr/>
        </p:nvSpPr>
        <p:spPr>
          <a:xfrm>
            <a:off x="1363434" y="1838365"/>
            <a:ext cx="1710420" cy="894896"/>
          </a:xfrm>
          <a:prstGeom prst="rect">
            <a:avLst/>
          </a:prstGeom>
          <a:solidFill>
            <a:srgbClr val="274B47"/>
          </a:solidFill>
          <a:ln>
            <a:noFill/>
          </a:ln>
        </p:spPr>
        <p:style>
          <a:lnRef idx="1">
            <a:schemeClr val="accent2"/>
          </a:lnRef>
          <a:fillRef idx="3">
            <a:schemeClr val="accent2"/>
          </a:fillRef>
          <a:effectRef idx="2">
            <a:schemeClr val="accent2"/>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2.6M RPS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600 </a:t>
            </a:r>
            <a:r>
              <a:rPr kumimoji="0" lang="en-US" sz="1765" b="0" i="0" u="none" strike="noStrike" kern="1200" cap="none" spc="0" normalizeH="0" baseline="0" noProof="0" dirty="0" err="1">
                <a:ln>
                  <a:noFill/>
                </a:ln>
                <a:solidFill>
                  <a:srgbClr val="FFFFFF"/>
                </a:solidFill>
                <a:effectLst/>
                <a:uLnTx/>
                <a:uFillTx/>
                <a:latin typeface="Segoe UI"/>
                <a:ea typeface="+mn-ea"/>
                <a:cs typeface="+mn-cs"/>
              </a:rPr>
              <a:t>ms</a:t>
            </a:r>
            <a:r>
              <a:rPr kumimoji="0" lang="en-US" sz="1765" b="0" i="0" u="none" strike="noStrike" kern="1200" cap="none" spc="0" normalizeH="0" baseline="0" noProof="0" dirty="0">
                <a:ln>
                  <a:noFill/>
                </a:ln>
                <a:solidFill>
                  <a:srgbClr val="FFFFFF"/>
                </a:solidFill>
                <a:effectLst/>
                <a:uLnTx/>
                <a:uFillTx/>
                <a:latin typeface="Segoe UI"/>
                <a:ea typeface="+mn-ea"/>
                <a:cs typeface="+mn-cs"/>
              </a:rPr>
              <a:t> TTFR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1,060 MB</a:t>
            </a:r>
          </a:p>
        </p:txBody>
      </p:sp>
      <p:sp>
        <p:nvSpPr>
          <p:cNvPr id="10" name="Rectangle 9">
            <a:extLst>
              <a:ext uri="{FF2B5EF4-FFF2-40B4-BE49-F238E27FC236}">
                <a16:creationId xmlns:a16="http://schemas.microsoft.com/office/drawing/2014/main" id="{397367E5-C990-4FDD-90A1-EAA696AB0DE8}"/>
              </a:ext>
            </a:extLst>
          </p:cNvPr>
          <p:cNvSpPr/>
          <p:nvPr/>
        </p:nvSpPr>
        <p:spPr>
          <a:xfrm>
            <a:off x="1363434" y="2848923"/>
            <a:ext cx="1710420" cy="894896"/>
          </a:xfrm>
          <a:prstGeom prst="rect">
            <a:avLst/>
          </a:prstGeom>
          <a:solidFill>
            <a:srgbClr val="7030A0"/>
          </a:solidFill>
          <a:ln>
            <a:noFill/>
          </a:ln>
        </p:spPr>
        <p:style>
          <a:lnRef idx="1">
            <a:schemeClr val="accent3"/>
          </a:lnRef>
          <a:fillRef idx="3">
            <a:schemeClr val="accent3"/>
          </a:fillRef>
          <a:effectRef idx="2">
            <a:schemeClr val="accent3"/>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3.2M</a:t>
            </a:r>
            <a:r>
              <a:rPr kumimoji="0" lang="en-US" sz="1765" b="0" i="0" u="none" strike="noStrike" kern="1200" cap="none" spc="0" normalizeH="0" baseline="0" noProof="0" dirty="0">
                <a:ln>
                  <a:noFill/>
                </a:ln>
                <a:solidFill>
                  <a:srgbClr val="FFFFFF"/>
                </a:solidFill>
                <a:effectLst/>
                <a:uLnTx/>
                <a:uFillTx/>
                <a:latin typeface="Segoe UI"/>
                <a:ea typeface="+mn-ea"/>
                <a:cs typeface="+mn-cs"/>
              </a:rPr>
              <a:t> RPS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268</a:t>
            </a:r>
            <a:r>
              <a:rPr kumimoji="0" lang="en-US" sz="1765" b="0" i="0" u="none" strike="noStrike" kern="1200" cap="none" spc="0" normalizeH="0" baseline="0" noProof="0" dirty="0">
                <a:ln>
                  <a:noFill/>
                </a:ln>
                <a:solidFill>
                  <a:srgbClr val="FFFFFF"/>
                </a:solidFill>
                <a:effectLst/>
                <a:uLnTx/>
                <a:uFillTx/>
                <a:latin typeface="Segoe UI"/>
                <a:ea typeface="+mn-ea"/>
                <a:cs typeface="+mn-cs"/>
              </a:rPr>
              <a:t> </a:t>
            </a:r>
            <a:r>
              <a:rPr kumimoji="0" lang="en-US" sz="1765" b="0" i="0" u="none" strike="noStrike" kern="1200" cap="none" spc="0" normalizeH="0" baseline="0" noProof="0" dirty="0" err="1">
                <a:ln>
                  <a:noFill/>
                </a:ln>
                <a:solidFill>
                  <a:srgbClr val="FFFFFF"/>
                </a:solidFill>
                <a:effectLst/>
                <a:uLnTx/>
                <a:uFillTx/>
                <a:latin typeface="Segoe UI"/>
                <a:ea typeface="+mn-ea"/>
                <a:cs typeface="+mn-cs"/>
              </a:rPr>
              <a:t>ms</a:t>
            </a:r>
            <a:r>
              <a:rPr kumimoji="0" lang="en-US" sz="1765" b="0" i="0" u="none" strike="noStrike" kern="1200" cap="none" spc="0" normalizeH="0" baseline="0" noProof="0" dirty="0">
                <a:ln>
                  <a:noFill/>
                </a:ln>
                <a:solidFill>
                  <a:srgbClr val="FFFFFF"/>
                </a:solidFill>
                <a:effectLst/>
                <a:uLnTx/>
                <a:uFillTx/>
                <a:latin typeface="Segoe UI"/>
                <a:ea typeface="+mn-ea"/>
                <a:cs typeface="+mn-cs"/>
              </a:rPr>
              <a:t> TTFR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57</a:t>
            </a:r>
            <a:r>
              <a:rPr kumimoji="0" lang="en-US" sz="1765" b="0" i="0" u="none" strike="noStrike" kern="1200" cap="none" spc="0" normalizeH="0" baseline="0" noProof="0" dirty="0">
                <a:ln>
                  <a:noFill/>
                </a:ln>
                <a:solidFill>
                  <a:srgbClr val="FFFFFF"/>
                </a:solidFill>
                <a:effectLst/>
                <a:uLnTx/>
                <a:uFillTx/>
                <a:latin typeface="Segoe UI"/>
                <a:ea typeface="+mn-ea"/>
                <a:cs typeface="+mn-cs"/>
              </a:rPr>
              <a:t> MB</a:t>
            </a:r>
          </a:p>
        </p:txBody>
      </p:sp>
      <p:sp>
        <p:nvSpPr>
          <p:cNvPr id="11" name="Rectangle 10">
            <a:extLst>
              <a:ext uri="{FF2B5EF4-FFF2-40B4-BE49-F238E27FC236}">
                <a16:creationId xmlns:a16="http://schemas.microsoft.com/office/drawing/2014/main" id="{A2E35429-B017-43CD-A500-127A5C1057FF}"/>
              </a:ext>
            </a:extLst>
          </p:cNvPr>
          <p:cNvSpPr/>
          <p:nvPr/>
        </p:nvSpPr>
        <p:spPr>
          <a:xfrm>
            <a:off x="3979406" y="1836676"/>
            <a:ext cx="1710420" cy="894896"/>
          </a:xfrm>
          <a:prstGeom prst="rect">
            <a:avLst/>
          </a:prstGeom>
          <a:solidFill>
            <a:srgbClr val="274B47"/>
          </a:solidFill>
          <a:ln>
            <a:noFill/>
          </a:ln>
        </p:spPr>
        <p:style>
          <a:lnRef idx="1">
            <a:schemeClr val="accent2"/>
          </a:lnRef>
          <a:fillRef idx="3">
            <a:schemeClr val="accent2"/>
          </a:fillRef>
          <a:effectRef idx="2">
            <a:schemeClr val="accent2"/>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522K RPS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718 </a:t>
            </a:r>
            <a:r>
              <a:rPr kumimoji="0" lang="en-US" sz="1765" b="0" i="0" u="none" strike="noStrike" kern="1200" cap="none" spc="0" normalizeH="0" baseline="0" noProof="0" dirty="0" err="1">
                <a:ln>
                  <a:noFill/>
                </a:ln>
                <a:solidFill>
                  <a:srgbClr val="FFFFFF"/>
                </a:solidFill>
                <a:effectLst/>
                <a:uLnTx/>
                <a:uFillTx/>
                <a:latin typeface="Segoe UI"/>
                <a:ea typeface="+mn-ea"/>
                <a:cs typeface="+mn-cs"/>
              </a:rPr>
              <a:t>ms</a:t>
            </a:r>
            <a:r>
              <a:rPr kumimoji="0" lang="en-US" sz="1765" b="0" i="0" u="none" strike="noStrike" kern="1200" cap="none" spc="0" normalizeH="0" baseline="0" noProof="0" dirty="0">
                <a:ln>
                  <a:noFill/>
                </a:ln>
                <a:solidFill>
                  <a:srgbClr val="FFFFFF"/>
                </a:solidFill>
                <a:effectLst/>
                <a:uLnTx/>
                <a:uFillTx/>
                <a:latin typeface="Segoe UI"/>
                <a:ea typeface="+mn-ea"/>
                <a:cs typeface="+mn-cs"/>
              </a:rPr>
              <a:t> TTFR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1,077 MB</a:t>
            </a:r>
          </a:p>
        </p:txBody>
      </p:sp>
      <p:sp>
        <p:nvSpPr>
          <p:cNvPr id="12" name="Rectangle 11">
            <a:extLst>
              <a:ext uri="{FF2B5EF4-FFF2-40B4-BE49-F238E27FC236}">
                <a16:creationId xmlns:a16="http://schemas.microsoft.com/office/drawing/2014/main" id="{1C9F848F-DF48-4791-9AA0-96A3CE204CA8}"/>
              </a:ext>
            </a:extLst>
          </p:cNvPr>
          <p:cNvSpPr/>
          <p:nvPr/>
        </p:nvSpPr>
        <p:spPr>
          <a:xfrm>
            <a:off x="3979406" y="2847234"/>
            <a:ext cx="1710420" cy="894896"/>
          </a:xfrm>
          <a:prstGeom prst="rect">
            <a:avLst/>
          </a:prstGeom>
          <a:solidFill>
            <a:srgbClr val="7030A0"/>
          </a:solidFill>
          <a:ln>
            <a:noFill/>
          </a:ln>
        </p:spPr>
        <p:style>
          <a:lnRef idx="1">
            <a:schemeClr val="accent3"/>
          </a:lnRef>
          <a:fillRef idx="3">
            <a:schemeClr val="accent3"/>
          </a:fillRef>
          <a:effectRef idx="2">
            <a:schemeClr val="accent3"/>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612K</a:t>
            </a:r>
            <a:r>
              <a:rPr kumimoji="0" lang="en-US" sz="1765" b="0" i="0" u="none" strike="noStrike" kern="1200" cap="none" spc="0" normalizeH="0" baseline="0" noProof="0" dirty="0">
                <a:ln>
                  <a:noFill/>
                </a:ln>
                <a:solidFill>
                  <a:srgbClr val="FFFFFF"/>
                </a:solidFill>
                <a:effectLst/>
                <a:uLnTx/>
                <a:uFillTx/>
                <a:latin typeface="Segoe UI"/>
                <a:ea typeface="+mn-ea"/>
                <a:cs typeface="+mn-cs"/>
              </a:rPr>
              <a:t> RPS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274</a:t>
            </a:r>
            <a:r>
              <a:rPr kumimoji="0" lang="en-US" sz="1765" b="0" i="0" u="none" strike="noStrike" kern="1200" cap="none" spc="0" normalizeH="0" baseline="0" noProof="0" dirty="0">
                <a:ln>
                  <a:noFill/>
                </a:ln>
                <a:solidFill>
                  <a:srgbClr val="FFFFFF"/>
                </a:solidFill>
                <a:effectLst/>
                <a:uLnTx/>
                <a:uFillTx/>
                <a:latin typeface="Segoe UI"/>
                <a:ea typeface="+mn-ea"/>
                <a:cs typeface="+mn-cs"/>
              </a:rPr>
              <a:t> </a:t>
            </a:r>
            <a:r>
              <a:rPr kumimoji="0" lang="en-US" sz="1765" b="0" i="0" u="none" strike="noStrike" kern="1200" cap="none" spc="0" normalizeH="0" baseline="0" noProof="0" dirty="0" err="1">
                <a:ln>
                  <a:noFill/>
                </a:ln>
                <a:solidFill>
                  <a:srgbClr val="FFFFFF"/>
                </a:solidFill>
                <a:effectLst/>
                <a:uLnTx/>
                <a:uFillTx/>
                <a:latin typeface="Segoe UI"/>
                <a:ea typeface="+mn-ea"/>
                <a:cs typeface="+mn-cs"/>
              </a:rPr>
              <a:t>ms</a:t>
            </a:r>
            <a:r>
              <a:rPr kumimoji="0" lang="en-US" sz="1765" b="0" i="0" u="none" strike="noStrike" kern="1200" cap="none" spc="0" normalizeH="0" baseline="0" noProof="0" dirty="0">
                <a:ln>
                  <a:noFill/>
                </a:ln>
                <a:solidFill>
                  <a:srgbClr val="FFFFFF"/>
                </a:solidFill>
                <a:effectLst/>
                <a:uLnTx/>
                <a:uFillTx/>
                <a:latin typeface="Segoe UI"/>
                <a:ea typeface="+mn-ea"/>
                <a:cs typeface="+mn-cs"/>
              </a:rPr>
              <a:t> TTFR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391</a:t>
            </a:r>
            <a:r>
              <a:rPr kumimoji="0" lang="en-US" sz="1765" b="0" i="0" u="none" strike="noStrike" kern="1200" cap="none" spc="0" normalizeH="0" baseline="0" noProof="0" dirty="0">
                <a:ln>
                  <a:noFill/>
                </a:ln>
                <a:solidFill>
                  <a:srgbClr val="FFFFFF"/>
                </a:solidFill>
                <a:effectLst/>
                <a:uLnTx/>
                <a:uFillTx/>
                <a:latin typeface="Segoe UI"/>
                <a:ea typeface="+mn-ea"/>
                <a:cs typeface="+mn-cs"/>
              </a:rPr>
              <a:t> MB</a:t>
            </a:r>
          </a:p>
        </p:txBody>
      </p:sp>
      <p:sp>
        <p:nvSpPr>
          <p:cNvPr id="13" name="Rectangle 12">
            <a:extLst>
              <a:ext uri="{FF2B5EF4-FFF2-40B4-BE49-F238E27FC236}">
                <a16:creationId xmlns:a16="http://schemas.microsoft.com/office/drawing/2014/main" id="{8F91AA83-839B-46F4-9813-EC1138FAC329}"/>
              </a:ext>
            </a:extLst>
          </p:cNvPr>
          <p:cNvSpPr/>
          <p:nvPr/>
        </p:nvSpPr>
        <p:spPr>
          <a:xfrm>
            <a:off x="9215429" y="1836676"/>
            <a:ext cx="1756684" cy="894896"/>
          </a:xfrm>
          <a:prstGeom prst="rect">
            <a:avLst/>
          </a:prstGeom>
          <a:solidFill>
            <a:srgbClr val="274B47"/>
          </a:solidFill>
          <a:ln>
            <a:noFill/>
          </a:ln>
        </p:spPr>
        <p:style>
          <a:lnRef idx="1">
            <a:schemeClr val="accent2"/>
          </a:lnRef>
          <a:fillRef idx="3">
            <a:schemeClr val="accent2"/>
          </a:fillRef>
          <a:effectRef idx="2">
            <a:schemeClr val="accent2"/>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196K RPS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1,242 </a:t>
            </a:r>
            <a:r>
              <a:rPr kumimoji="0" lang="en-US" sz="1765" b="0" i="0" u="none" strike="noStrike" kern="1200" cap="none" spc="0" normalizeH="0" baseline="0" noProof="0" dirty="0" err="1">
                <a:ln>
                  <a:noFill/>
                </a:ln>
                <a:solidFill>
                  <a:srgbClr val="FFFFFF"/>
                </a:solidFill>
                <a:effectLst/>
                <a:uLnTx/>
                <a:uFillTx/>
                <a:latin typeface="Segoe UI"/>
                <a:ea typeface="+mn-ea"/>
                <a:cs typeface="+mn-cs"/>
              </a:rPr>
              <a:t>ms</a:t>
            </a:r>
            <a:r>
              <a:rPr kumimoji="0" lang="en-US" sz="1765" b="0" i="0" u="none" strike="noStrike" kern="1200" cap="none" spc="0" normalizeH="0" baseline="0" noProof="0" dirty="0">
                <a:ln>
                  <a:noFill/>
                </a:ln>
                <a:solidFill>
                  <a:srgbClr val="FFFFFF"/>
                </a:solidFill>
                <a:effectLst/>
                <a:uLnTx/>
                <a:uFillTx/>
                <a:latin typeface="Segoe UI"/>
                <a:ea typeface="+mn-ea"/>
                <a:cs typeface="+mn-cs"/>
              </a:rPr>
              <a:t> TTFR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1,128 MB</a:t>
            </a:r>
          </a:p>
        </p:txBody>
      </p:sp>
      <p:sp>
        <p:nvSpPr>
          <p:cNvPr id="14" name="Rectangle 13">
            <a:extLst>
              <a:ext uri="{FF2B5EF4-FFF2-40B4-BE49-F238E27FC236}">
                <a16:creationId xmlns:a16="http://schemas.microsoft.com/office/drawing/2014/main" id="{8FAAD3B1-C315-45EE-8B79-31122A31F209}"/>
              </a:ext>
            </a:extLst>
          </p:cNvPr>
          <p:cNvSpPr/>
          <p:nvPr/>
        </p:nvSpPr>
        <p:spPr>
          <a:xfrm>
            <a:off x="9215429" y="2847234"/>
            <a:ext cx="1756684" cy="894896"/>
          </a:xfrm>
          <a:prstGeom prst="rect">
            <a:avLst/>
          </a:prstGeom>
          <a:solidFill>
            <a:srgbClr val="7030A0"/>
          </a:solidFill>
          <a:ln>
            <a:noFill/>
          </a:ln>
        </p:spPr>
        <p:style>
          <a:lnRef idx="1">
            <a:schemeClr val="accent3"/>
          </a:lnRef>
          <a:fillRef idx="3">
            <a:schemeClr val="accent3"/>
          </a:fillRef>
          <a:effectRef idx="2">
            <a:schemeClr val="accent3"/>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212K</a:t>
            </a:r>
            <a:r>
              <a:rPr kumimoji="0" lang="en-US" sz="1765" b="0" i="0" u="none" strike="noStrike" kern="1200" cap="none" spc="0" normalizeH="0" baseline="0" noProof="0" dirty="0">
                <a:ln>
                  <a:noFill/>
                </a:ln>
                <a:solidFill>
                  <a:srgbClr val="FFFFFF"/>
                </a:solidFill>
                <a:effectLst/>
                <a:uLnTx/>
                <a:uFillTx/>
                <a:latin typeface="Segoe UI"/>
                <a:ea typeface="+mn-ea"/>
                <a:cs typeface="+mn-cs"/>
              </a:rPr>
              <a:t> RPS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707</a:t>
            </a:r>
            <a:r>
              <a:rPr kumimoji="0" lang="en-US" sz="1765" b="0" i="0" u="none" strike="noStrike" kern="1200" cap="none" spc="0" normalizeH="0" baseline="0" noProof="0" dirty="0">
                <a:ln>
                  <a:noFill/>
                </a:ln>
                <a:solidFill>
                  <a:srgbClr val="FFFFFF"/>
                </a:solidFill>
                <a:effectLst/>
                <a:uLnTx/>
                <a:uFillTx/>
                <a:latin typeface="Segoe UI"/>
                <a:ea typeface="+mn-ea"/>
                <a:cs typeface="+mn-cs"/>
              </a:rPr>
              <a:t> </a:t>
            </a:r>
            <a:r>
              <a:rPr kumimoji="0" lang="en-US" sz="1765" b="0" i="0" u="none" strike="noStrike" kern="1200" cap="none" spc="0" normalizeH="0" baseline="0" noProof="0" dirty="0" err="1">
                <a:ln>
                  <a:noFill/>
                </a:ln>
                <a:solidFill>
                  <a:srgbClr val="FFFFFF"/>
                </a:solidFill>
                <a:effectLst/>
                <a:uLnTx/>
                <a:uFillTx/>
                <a:latin typeface="Segoe UI"/>
                <a:ea typeface="+mn-ea"/>
                <a:cs typeface="+mn-cs"/>
              </a:rPr>
              <a:t>ms</a:t>
            </a:r>
            <a:r>
              <a:rPr kumimoji="0" lang="en-US" sz="1765" b="0" i="0" u="none" strike="noStrike" kern="1200" cap="none" spc="0" normalizeH="0" baseline="0" noProof="0" dirty="0">
                <a:ln>
                  <a:noFill/>
                </a:ln>
                <a:solidFill>
                  <a:srgbClr val="FFFFFF"/>
                </a:solidFill>
                <a:effectLst/>
                <a:uLnTx/>
                <a:uFillTx/>
                <a:latin typeface="Segoe UI"/>
                <a:ea typeface="+mn-ea"/>
                <a:cs typeface="+mn-cs"/>
              </a:rPr>
              <a:t> TTFR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464</a:t>
            </a:r>
            <a:r>
              <a:rPr kumimoji="0" lang="en-US" sz="1765" b="0" i="0" u="none" strike="noStrike" kern="1200" cap="none" spc="0" normalizeH="0" baseline="0" noProof="0" dirty="0">
                <a:ln>
                  <a:noFill/>
                </a:ln>
                <a:solidFill>
                  <a:srgbClr val="FFFFFF"/>
                </a:solidFill>
                <a:effectLst/>
                <a:uLnTx/>
                <a:uFillTx/>
                <a:latin typeface="Segoe UI"/>
                <a:ea typeface="+mn-ea"/>
                <a:cs typeface="+mn-cs"/>
              </a:rPr>
              <a:t> MB</a:t>
            </a:r>
          </a:p>
        </p:txBody>
      </p:sp>
      <p:sp>
        <p:nvSpPr>
          <p:cNvPr id="17" name="TextBox 16">
            <a:extLst>
              <a:ext uri="{FF2B5EF4-FFF2-40B4-BE49-F238E27FC236}">
                <a16:creationId xmlns:a16="http://schemas.microsoft.com/office/drawing/2014/main" id="{C52B978A-3D3F-4BAB-B63D-23A2F751953D}"/>
              </a:ext>
            </a:extLst>
          </p:cNvPr>
          <p:cNvSpPr txBox="1"/>
          <p:nvPr/>
        </p:nvSpPr>
        <p:spPr>
          <a:xfrm>
            <a:off x="228601" y="1962647"/>
            <a:ext cx="977676" cy="646331"/>
          </a:xfrm>
          <a:prstGeom prst="rect">
            <a:avLst/>
          </a:prstGeom>
          <a:noFill/>
        </p:spPr>
        <p:txBody>
          <a:bodyPr wrap="squar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a:ea typeface="+mn-ea"/>
                <a:cs typeface="+mn-cs"/>
              </a:rPr>
              <a:t>2.2</a:t>
            </a:r>
          </a:p>
        </p:txBody>
      </p:sp>
      <p:sp>
        <p:nvSpPr>
          <p:cNvPr id="18" name="TextBox 17">
            <a:extLst>
              <a:ext uri="{FF2B5EF4-FFF2-40B4-BE49-F238E27FC236}">
                <a16:creationId xmlns:a16="http://schemas.microsoft.com/office/drawing/2014/main" id="{440059D5-A956-44D0-9F40-83EFD2D55A04}"/>
              </a:ext>
            </a:extLst>
          </p:cNvPr>
          <p:cNvSpPr txBox="1"/>
          <p:nvPr/>
        </p:nvSpPr>
        <p:spPr>
          <a:xfrm>
            <a:off x="228601" y="2976381"/>
            <a:ext cx="977676" cy="646331"/>
          </a:xfrm>
          <a:prstGeom prst="rect">
            <a:avLst/>
          </a:prstGeom>
          <a:noFill/>
        </p:spPr>
        <p:txBody>
          <a:bodyPr wrap="squar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a:ea typeface="+mn-ea"/>
                <a:cs typeface="+mn-cs"/>
              </a:rPr>
              <a:t>3.0</a:t>
            </a:r>
          </a:p>
        </p:txBody>
      </p:sp>
      <p:sp>
        <p:nvSpPr>
          <p:cNvPr id="19" name="TextBox 18">
            <a:extLst>
              <a:ext uri="{FF2B5EF4-FFF2-40B4-BE49-F238E27FC236}">
                <a16:creationId xmlns:a16="http://schemas.microsoft.com/office/drawing/2014/main" id="{D5B2AF54-7803-49F1-ACE5-9F95E57D4857}"/>
              </a:ext>
            </a:extLst>
          </p:cNvPr>
          <p:cNvSpPr txBox="1"/>
          <p:nvPr/>
        </p:nvSpPr>
        <p:spPr>
          <a:xfrm>
            <a:off x="1363433" y="1460993"/>
            <a:ext cx="171042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Plaintext (MW)</a:t>
            </a:r>
          </a:p>
        </p:txBody>
      </p:sp>
      <p:sp>
        <p:nvSpPr>
          <p:cNvPr id="20" name="TextBox 19">
            <a:extLst>
              <a:ext uri="{FF2B5EF4-FFF2-40B4-BE49-F238E27FC236}">
                <a16:creationId xmlns:a16="http://schemas.microsoft.com/office/drawing/2014/main" id="{7D5F0B62-8AC8-46F2-B0E8-BF08E0D0A3F8}"/>
              </a:ext>
            </a:extLst>
          </p:cNvPr>
          <p:cNvSpPr txBox="1"/>
          <p:nvPr/>
        </p:nvSpPr>
        <p:spPr>
          <a:xfrm>
            <a:off x="3979404" y="1427038"/>
            <a:ext cx="171042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JSON (MW)</a:t>
            </a:r>
          </a:p>
        </p:txBody>
      </p:sp>
      <p:sp>
        <p:nvSpPr>
          <p:cNvPr id="21" name="TextBox 20">
            <a:extLst>
              <a:ext uri="{FF2B5EF4-FFF2-40B4-BE49-F238E27FC236}">
                <a16:creationId xmlns:a16="http://schemas.microsoft.com/office/drawing/2014/main" id="{F8A2DFA2-BDB3-4090-9397-06182FF85A01}"/>
              </a:ext>
            </a:extLst>
          </p:cNvPr>
          <p:cNvSpPr txBox="1"/>
          <p:nvPr/>
        </p:nvSpPr>
        <p:spPr>
          <a:xfrm>
            <a:off x="9215428" y="1427038"/>
            <a:ext cx="1756684"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Fortunes (MW)</a:t>
            </a:r>
          </a:p>
        </p:txBody>
      </p:sp>
      <p:sp>
        <p:nvSpPr>
          <p:cNvPr id="22" name="Rectangle 21">
            <a:extLst>
              <a:ext uri="{FF2B5EF4-FFF2-40B4-BE49-F238E27FC236}">
                <a16:creationId xmlns:a16="http://schemas.microsoft.com/office/drawing/2014/main" id="{2BB3892E-DEEE-4B4D-94D7-4EB056B576AB}"/>
              </a:ext>
            </a:extLst>
          </p:cNvPr>
          <p:cNvSpPr/>
          <p:nvPr/>
        </p:nvSpPr>
        <p:spPr>
          <a:xfrm>
            <a:off x="3073853" y="2848923"/>
            <a:ext cx="951817" cy="89489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+23%</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-55%</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-95%</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769B85D9-B8E7-4F3B-A85A-AD7BF03E6045}"/>
              </a:ext>
            </a:extLst>
          </p:cNvPr>
          <p:cNvSpPr/>
          <p:nvPr/>
        </p:nvSpPr>
        <p:spPr>
          <a:xfrm>
            <a:off x="5693907" y="2847234"/>
            <a:ext cx="901469" cy="89489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+17%</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-62%</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-64%</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D6B2FE0A-05B9-4096-B9CE-DDCB7CBF3BCC}"/>
              </a:ext>
            </a:extLst>
          </p:cNvPr>
          <p:cNvSpPr/>
          <p:nvPr/>
        </p:nvSpPr>
        <p:spPr>
          <a:xfrm>
            <a:off x="10976195" y="2847234"/>
            <a:ext cx="855205" cy="89489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+8%</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-43%</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-59%</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A72BA20E-8F7C-4C90-B048-10A72C0C1957}"/>
              </a:ext>
            </a:extLst>
          </p:cNvPr>
          <p:cNvSpPr/>
          <p:nvPr/>
        </p:nvSpPr>
        <p:spPr>
          <a:xfrm>
            <a:off x="6599458" y="1833298"/>
            <a:ext cx="1756683" cy="894896"/>
          </a:xfrm>
          <a:prstGeom prst="rect">
            <a:avLst/>
          </a:prstGeom>
          <a:solidFill>
            <a:srgbClr val="274B47"/>
          </a:solidFill>
          <a:ln>
            <a:noFill/>
          </a:ln>
        </p:spPr>
        <p:style>
          <a:lnRef idx="1">
            <a:schemeClr val="accent2"/>
          </a:lnRef>
          <a:fillRef idx="3">
            <a:schemeClr val="accent2"/>
          </a:fillRef>
          <a:effectRef idx="2">
            <a:schemeClr val="accent2"/>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309K RPS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1,206 </a:t>
            </a:r>
            <a:r>
              <a:rPr kumimoji="0" lang="en-US" sz="1765" b="0" i="0" u="none" strike="noStrike" kern="1200" cap="none" spc="0" normalizeH="0" baseline="0" noProof="0" dirty="0" err="1">
                <a:ln>
                  <a:noFill/>
                </a:ln>
                <a:solidFill>
                  <a:srgbClr val="FFFFFF"/>
                </a:solidFill>
                <a:effectLst/>
                <a:uLnTx/>
                <a:uFillTx/>
                <a:latin typeface="Segoe UI"/>
                <a:ea typeface="+mn-ea"/>
                <a:cs typeface="+mn-cs"/>
              </a:rPr>
              <a:t>ms</a:t>
            </a:r>
            <a:r>
              <a:rPr kumimoji="0" lang="en-US" sz="1765" b="0" i="0" u="none" strike="noStrike" kern="1200" cap="none" spc="0" normalizeH="0" baseline="0" noProof="0" dirty="0">
                <a:ln>
                  <a:noFill/>
                </a:ln>
                <a:solidFill>
                  <a:srgbClr val="FFFFFF"/>
                </a:solidFill>
                <a:effectLst/>
                <a:uLnTx/>
                <a:uFillTx/>
                <a:latin typeface="Segoe UI"/>
                <a:ea typeface="+mn-ea"/>
                <a:cs typeface="+mn-cs"/>
              </a:rPr>
              <a:t> TTFR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1,086 MB</a:t>
            </a:r>
          </a:p>
        </p:txBody>
      </p:sp>
      <p:sp>
        <p:nvSpPr>
          <p:cNvPr id="29" name="Rectangle 28">
            <a:extLst>
              <a:ext uri="{FF2B5EF4-FFF2-40B4-BE49-F238E27FC236}">
                <a16:creationId xmlns:a16="http://schemas.microsoft.com/office/drawing/2014/main" id="{5B6FF79B-1581-47E6-8771-E7D732468F11}"/>
              </a:ext>
            </a:extLst>
          </p:cNvPr>
          <p:cNvSpPr/>
          <p:nvPr/>
        </p:nvSpPr>
        <p:spPr>
          <a:xfrm>
            <a:off x="6599458" y="2843856"/>
            <a:ext cx="1756683" cy="894896"/>
          </a:xfrm>
          <a:prstGeom prst="rect">
            <a:avLst/>
          </a:prstGeom>
          <a:solidFill>
            <a:srgbClr val="7030A0"/>
          </a:solidFill>
          <a:ln>
            <a:noFill/>
          </a:ln>
        </p:spPr>
        <p:style>
          <a:lnRef idx="1">
            <a:schemeClr val="accent3"/>
          </a:lnRef>
          <a:fillRef idx="3">
            <a:schemeClr val="accent3"/>
          </a:fillRef>
          <a:effectRef idx="2">
            <a:schemeClr val="accent3"/>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364K</a:t>
            </a:r>
            <a:r>
              <a:rPr kumimoji="0" lang="en-US" sz="1765" b="0" i="0" u="none" strike="noStrike" kern="1200" cap="none" spc="0" normalizeH="0" baseline="0" noProof="0" dirty="0">
                <a:ln>
                  <a:noFill/>
                </a:ln>
                <a:solidFill>
                  <a:srgbClr val="FFFFFF"/>
                </a:solidFill>
                <a:effectLst/>
                <a:uLnTx/>
                <a:uFillTx/>
                <a:latin typeface="Segoe UI"/>
                <a:ea typeface="+mn-ea"/>
                <a:cs typeface="+mn-cs"/>
              </a:rPr>
              <a:t> RPS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364</a:t>
            </a:r>
            <a:r>
              <a:rPr kumimoji="0" lang="en-US" sz="1765" b="0" i="0" u="none" strike="noStrike" kern="1200" cap="none" spc="0" normalizeH="0" baseline="0" noProof="0" dirty="0">
                <a:ln>
                  <a:noFill/>
                </a:ln>
                <a:solidFill>
                  <a:srgbClr val="FFFFFF"/>
                </a:solidFill>
                <a:effectLst/>
                <a:uLnTx/>
                <a:uFillTx/>
                <a:latin typeface="Segoe UI"/>
                <a:ea typeface="+mn-ea"/>
                <a:cs typeface="+mn-cs"/>
              </a:rPr>
              <a:t> </a:t>
            </a:r>
            <a:r>
              <a:rPr kumimoji="0" lang="en-US" sz="1765" b="0" i="0" u="none" strike="noStrike" kern="1200" cap="none" spc="0" normalizeH="0" baseline="0" noProof="0" dirty="0" err="1">
                <a:ln>
                  <a:noFill/>
                </a:ln>
                <a:solidFill>
                  <a:srgbClr val="FFFFFF"/>
                </a:solidFill>
                <a:effectLst/>
                <a:uLnTx/>
                <a:uFillTx/>
                <a:latin typeface="Segoe UI"/>
                <a:ea typeface="+mn-ea"/>
                <a:cs typeface="+mn-cs"/>
              </a:rPr>
              <a:t>ms</a:t>
            </a:r>
            <a:r>
              <a:rPr kumimoji="0" lang="en-US" sz="1765" b="0" i="0" u="none" strike="noStrike" kern="1200" cap="none" spc="0" normalizeH="0" baseline="0" noProof="0" dirty="0">
                <a:ln>
                  <a:noFill/>
                </a:ln>
                <a:solidFill>
                  <a:srgbClr val="FFFFFF"/>
                </a:solidFill>
                <a:effectLst/>
                <a:uLnTx/>
                <a:uFillTx/>
                <a:latin typeface="Segoe UI"/>
                <a:ea typeface="+mn-ea"/>
                <a:cs typeface="+mn-cs"/>
              </a:rPr>
              <a:t> TTFR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409</a:t>
            </a:r>
            <a:r>
              <a:rPr kumimoji="0" lang="en-US" sz="1765" b="0" i="0" u="none" strike="noStrike" kern="1200" cap="none" spc="0" normalizeH="0" baseline="0" noProof="0" dirty="0">
                <a:ln>
                  <a:noFill/>
                </a:ln>
                <a:solidFill>
                  <a:srgbClr val="FFFFFF"/>
                </a:solidFill>
                <a:effectLst/>
                <a:uLnTx/>
                <a:uFillTx/>
                <a:latin typeface="Segoe UI"/>
                <a:ea typeface="+mn-ea"/>
                <a:cs typeface="+mn-cs"/>
              </a:rPr>
              <a:t> MB</a:t>
            </a:r>
          </a:p>
        </p:txBody>
      </p:sp>
      <p:sp>
        <p:nvSpPr>
          <p:cNvPr id="30" name="TextBox 29">
            <a:extLst>
              <a:ext uri="{FF2B5EF4-FFF2-40B4-BE49-F238E27FC236}">
                <a16:creationId xmlns:a16="http://schemas.microsoft.com/office/drawing/2014/main" id="{BD603361-FB17-4E23-A38B-3484CF1217C2}"/>
              </a:ext>
            </a:extLst>
          </p:cNvPr>
          <p:cNvSpPr txBox="1"/>
          <p:nvPr/>
        </p:nvSpPr>
        <p:spPr>
          <a:xfrm>
            <a:off x="6599457" y="1423660"/>
            <a:ext cx="171042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JSON (MVC)</a:t>
            </a:r>
          </a:p>
        </p:txBody>
      </p:sp>
      <p:sp>
        <p:nvSpPr>
          <p:cNvPr id="31" name="Rectangle 30">
            <a:extLst>
              <a:ext uri="{FF2B5EF4-FFF2-40B4-BE49-F238E27FC236}">
                <a16:creationId xmlns:a16="http://schemas.microsoft.com/office/drawing/2014/main" id="{660A4B19-ECF1-4022-ABE9-39176BAE024D}"/>
              </a:ext>
            </a:extLst>
          </p:cNvPr>
          <p:cNvSpPr/>
          <p:nvPr/>
        </p:nvSpPr>
        <p:spPr>
          <a:xfrm>
            <a:off x="8356141" y="2843856"/>
            <a:ext cx="855206" cy="89489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+18%</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-70%</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-62%</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EAA4EBD0-3478-49A4-8005-CBCBEA84790B}"/>
              </a:ext>
            </a:extLst>
          </p:cNvPr>
          <p:cNvSpPr txBox="1"/>
          <p:nvPr/>
        </p:nvSpPr>
        <p:spPr>
          <a:xfrm>
            <a:off x="1363433" y="3969217"/>
            <a:ext cx="8116319" cy="230832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Where did the improvements come from?</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Reducing allocations (Plaintext is now “allocation-free”)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Endpoint Routing</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New </a:t>
            </a:r>
            <a:r>
              <a:rPr kumimoji="0" lang="en-US" sz="2400" b="0" i="0" u="none" strike="noStrike" kern="1200" cap="none" spc="0" normalizeH="0" baseline="0" noProof="0" dirty="0" err="1">
                <a:ln>
                  <a:noFill/>
                </a:ln>
                <a:solidFill>
                  <a:srgbClr val="FFFFFF"/>
                </a:solidFill>
                <a:effectLst/>
                <a:uLnTx/>
                <a:uFillTx/>
                <a:latin typeface="Segoe UI"/>
                <a:ea typeface="+mn-ea"/>
                <a:cs typeface="+mn-cs"/>
              </a:rPr>
              <a:t>System.Text.Json</a:t>
            </a:r>
            <a:r>
              <a:rPr kumimoji="0" lang="en-US" sz="2400" b="0" i="0" u="none" strike="noStrike" kern="1200" cap="none" spc="0" normalizeH="0" baseline="0" noProof="0" dirty="0">
                <a:ln>
                  <a:noFill/>
                </a:ln>
                <a:solidFill>
                  <a:srgbClr val="FFFFFF"/>
                </a:solidFill>
                <a:effectLst/>
                <a:uLnTx/>
                <a:uFillTx/>
                <a:latin typeface="Segoe UI"/>
                <a:ea typeface="+mn-ea"/>
                <a:cs typeface="+mn-cs"/>
              </a:rPr>
              <a:t> serializer</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Tiered Compilation JIT</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Improved GC memory reservation defaults</a:t>
            </a:r>
          </a:p>
        </p:txBody>
      </p:sp>
      <p:sp>
        <p:nvSpPr>
          <p:cNvPr id="33" name="TextBox 32">
            <a:extLst>
              <a:ext uri="{FF2B5EF4-FFF2-40B4-BE49-F238E27FC236}">
                <a16:creationId xmlns:a16="http://schemas.microsoft.com/office/drawing/2014/main" id="{9D245D14-2C02-43C9-857B-F8DCDE166721}"/>
              </a:ext>
            </a:extLst>
          </p:cNvPr>
          <p:cNvSpPr txBox="1"/>
          <p:nvPr/>
        </p:nvSpPr>
        <p:spPr>
          <a:xfrm>
            <a:off x="6467825" y="6472109"/>
            <a:ext cx="5605730" cy="307777"/>
          </a:xfrm>
          <a:prstGeom prst="rect">
            <a:avLst/>
          </a:prstGeom>
          <a:noFill/>
        </p:spPr>
        <p:txBody>
          <a:bodyPr wrap="squar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All results taken from </a:t>
            </a: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3"/>
              </a:rPr>
              <a:t>https://aka.ms/aspnet/benchmarks</a:t>
            </a:r>
            <a:r>
              <a:rPr kumimoji="0" lang="en-US" sz="1400" b="0" i="0" u="none" strike="noStrike" kern="1200" cap="none" spc="0" normalizeH="0" baseline="0" noProof="0" dirty="0">
                <a:ln>
                  <a:noFill/>
                </a:ln>
                <a:solidFill>
                  <a:srgbClr val="FFFFFF"/>
                </a:solidFill>
                <a:effectLst/>
                <a:uLnTx/>
                <a:uFillTx/>
                <a:latin typeface="Segoe UI"/>
                <a:ea typeface="+mn-ea"/>
                <a:cs typeface="+mn-cs"/>
              </a:rPr>
              <a:t> on Linux</a:t>
            </a:r>
          </a:p>
        </p:txBody>
      </p:sp>
      <p:pic>
        <p:nvPicPr>
          <p:cNvPr id="5" name="Graphic 4" descr="Gauge">
            <a:extLst>
              <a:ext uri="{FF2B5EF4-FFF2-40B4-BE49-F238E27FC236}">
                <a16:creationId xmlns:a16="http://schemas.microsoft.com/office/drawing/2014/main" id="{7E5E4CCC-6315-45F6-9331-EFC8E91BEE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16" y="210312"/>
            <a:ext cx="914400" cy="914400"/>
          </a:xfrm>
          <a:prstGeom prst="rect">
            <a:avLst/>
          </a:prstGeom>
        </p:spPr>
      </p:pic>
    </p:spTree>
    <p:extLst>
      <p:ext uri="{BB962C8B-B14F-4D97-AF65-F5344CB8AC3E}">
        <p14:creationId xmlns:p14="http://schemas.microsoft.com/office/powerpoint/2010/main" val="2165586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500"/>
                                        <p:tgtEl>
                                          <p:spTgt spid="23"/>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par>
                          <p:cTn id="44" fill="hold">
                            <p:stCondLst>
                              <p:cond delay="3500"/>
                            </p:stCondLst>
                            <p:childTnLst>
                              <p:par>
                                <p:cTn id="45" presetID="22" presetClass="entr" presetSubtype="8"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2">
                                            <p:txEl>
                                              <p:pRg st="0" end="0"/>
                                            </p:txEl>
                                          </p:spTgt>
                                        </p:tgtEl>
                                        <p:attrNameLst>
                                          <p:attrName>style.visibility</p:attrName>
                                        </p:attrNameLst>
                                      </p:cBhvr>
                                      <p:to>
                                        <p:strVal val="visible"/>
                                      </p:to>
                                    </p:set>
                                    <p:animEffect transition="in" filter="fade">
                                      <p:cBhvr>
                                        <p:cTn id="60" dur="500"/>
                                        <p:tgtEl>
                                          <p:spTgt spid="32">
                                            <p:txEl>
                                              <p:pRg st="0" end="0"/>
                                            </p:txEl>
                                          </p:spTgt>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32">
                                            <p:txEl>
                                              <p:pRg st="1" end="1"/>
                                            </p:txEl>
                                          </p:spTgt>
                                        </p:tgtEl>
                                        <p:attrNameLst>
                                          <p:attrName>style.visibility</p:attrName>
                                        </p:attrNameLst>
                                      </p:cBhvr>
                                      <p:to>
                                        <p:strVal val="visible"/>
                                      </p:to>
                                    </p:set>
                                    <p:animEffect transition="in" filter="fade">
                                      <p:cBhvr>
                                        <p:cTn id="64" dur="500"/>
                                        <p:tgtEl>
                                          <p:spTgt spid="32">
                                            <p:txEl>
                                              <p:pRg st="1" end="1"/>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xEl>
                                              <p:pRg st="2" end="2"/>
                                            </p:txEl>
                                          </p:spTgt>
                                        </p:tgtEl>
                                        <p:attrNameLst>
                                          <p:attrName>style.visibility</p:attrName>
                                        </p:attrNameLst>
                                      </p:cBhvr>
                                      <p:to>
                                        <p:strVal val="visible"/>
                                      </p:to>
                                    </p:set>
                                    <p:animEffect transition="in" filter="fade">
                                      <p:cBhvr>
                                        <p:cTn id="67" dur="500"/>
                                        <p:tgtEl>
                                          <p:spTgt spid="32">
                                            <p:txEl>
                                              <p:pRg st="2" end="2"/>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2">
                                            <p:txEl>
                                              <p:pRg st="3" end="3"/>
                                            </p:txEl>
                                          </p:spTgt>
                                        </p:tgtEl>
                                        <p:attrNameLst>
                                          <p:attrName>style.visibility</p:attrName>
                                        </p:attrNameLst>
                                      </p:cBhvr>
                                      <p:to>
                                        <p:strVal val="visible"/>
                                      </p:to>
                                    </p:set>
                                    <p:animEffect transition="in" filter="fade">
                                      <p:cBhvr>
                                        <p:cTn id="70" dur="500"/>
                                        <p:tgtEl>
                                          <p:spTgt spid="32">
                                            <p:txEl>
                                              <p:pRg st="3" end="3"/>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2">
                                            <p:txEl>
                                              <p:pRg st="4" end="4"/>
                                            </p:txEl>
                                          </p:spTgt>
                                        </p:tgtEl>
                                        <p:attrNameLst>
                                          <p:attrName>style.visibility</p:attrName>
                                        </p:attrNameLst>
                                      </p:cBhvr>
                                      <p:to>
                                        <p:strVal val="visible"/>
                                      </p:to>
                                    </p:set>
                                    <p:animEffect transition="in" filter="fade">
                                      <p:cBhvr>
                                        <p:cTn id="73" dur="500"/>
                                        <p:tgtEl>
                                          <p:spTgt spid="32">
                                            <p:txEl>
                                              <p:pRg st="4" end="4"/>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
                                            <p:txEl>
                                              <p:pRg st="5" end="5"/>
                                            </p:txEl>
                                          </p:spTgt>
                                        </p:tgtEl>
                                        <p:attrNameLst>
                                          <p:attrName>style.visibility</p:attrName>
                                        </p:attrNameLst>
                                      </p:cBhvr>
                                      <p:to>
                                        <p:strVal val="visible"/>
                                      </p:to>
                                    </p:set>
                                    <p:animEffect transition="in" filter="fade">
                                      <p:cBhvr>
                                        <p:cTn id="76" dur="500"/>
                                        <p:tgtEl>
                                          <p:spTgt spid="3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7" grpId="0"/>
      <p:bldP spid="18" grpId="0"/>
      <p:bldP spid="22" grpId="0"/>
      <p:bldP spid="23" grpId="0"/>
      <p:bldP spid="24" grpId="0"/>
      <p:bldP spid="28" grpId="0" animBg="1"/>
      <p:bldP spid="29" grpId="0" animBg="1"/>
      <p:bldP spid="31" grpId="0"/>
      <p:bldP spid="32" grpId="0" uiExpand="1"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a:extLst>
              <a:ext uri="{FF2B5EF4-FFF2-40B4-BE49-F238E27FC236}">
                <a16:creationId xmlns:a16="http://schemas.microsoft.com/office/drawing/2014/main" id="{1E23B1AD-27DD-4B1B-9099-E9554077E9F1}"/>
              </a:ext>
            </a:extLst>
          </p:cNvPr>
          <p:cNvGrpSpPr/>
          <p:nvPr/>
        </p:nvGrpSpPr>
        <p:grpSpPr>
          <a:xfrm>
            <a:off x="510166" y="2295143"/>
            <a:ext cx="3154680" cy="2267712"/>
            <a:chOff x="951470" y="2125361"/>
            <a:chExt cx="2150076" cy="1544596"/>
          </a:xfrm>
        </p:grpSpPr>
        <p:sp>
          <p:nvSpPr>
            <p:cNvPr id="140" name="Rectangle 139">
              <a:extLst>
                <a:ext uri="{FF2B5EF4-FFF2-40B4-BE49-F238E27FC236}">
                  <a16:creationId xmlns:a16="http://schemas.microsoft.com/office/drawing/2014/main" id="{3FCC4AF5-9089-4F2B-BBA7-0F52EA04F9F6}"/>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60CB2538-D6E0-4EBC-97F8-A66D0B9B6EE4}"/>
                </a:ext>
              </a:extLst>
            </p:cNvPr>
            <p:cNvGrpSpPr/>
            <p:nvPr/>
          </p:nvGrpSpPr>
          <p:grpSpPr>
            <a:xfrm>
              <a:off x="951470" y="2125361"/>
              <a:ext cx="2150076" cy="462899"/>
              <a:chOff x="951470" y="2125361"/>
              <a:chExt cx="2150076" cy="462899"/>
            </a:xfrm>
          </p:grpSpPr>
          <p:sp>
            <p:nvSpPr>
              <p:cNvPr id="142" name="Rectangle 141">
                <a:extLst>
                  <a:ext uri="{FF2B5EF4-FFF2-40B4-BE49-F238E27FC236}">
                    <a16:creationId xmlns:a16="http://schemas.microsoft.com/office/drawing/2014/main" id="{4D41DBBF-C258-4BD6-9805-F3F1210A4DBF}"/>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3" name="Group 142">
                <a:extLst>
                  <a:ext uri="{FF2B5EF4-FFF2-40B4-BE49-F238E27FC236}">
                    <a16:creationId xmlns:a16="http://schemas.microsoft.com/office/drawing/2014/main" id="{DEAD0613-ED28-4D53-A3FB-B28B8AE7D7AC}"/>
                  </a:ext>
                </a:extLst>
              </p:cNvPr>
              <p:cNvGrpSpPr/>
              <p:nvPr/>
            </p:nvGrpSpPr>
            <p:grpSpPr>
              <a:xfrm>
                <a:off x="2937164" y="2125362"/>
                <a:ext cx="164382" cy="164382"/>
                <a:chOff x="2937164" y="2125362"/>
                <a:chExt cx="164382" cy="164382"/>
              </a:xfrm>
            </p:grpSpPr>
            <p:sp>
              <p:nvSpPr>
                <p:cNvPr id="158" name="Rectangle 157">
                  <a:extLst>
                    <a:ext uri="{FF2B5EF4-FFF2-40B4-BE49-F238E27FC236}">
                      <a16:creationId xmlns:a16="http://schemas.microsoft.com/office/drawing/2014/main" id="{21DE8F97-1E16-46FA-ABCF-A1B20B9E8674}"/>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Cross 158">
                  <a:extLst>
                    <a:ext uri="{FF2B5EF4-FFF2-40B4-BE49-F238E27FC236}">
                      <a16:creationId xmlns:a16="http://schemas.microsoft.com/office/drawing/2014/main" id="{E9E62808-0CB6-435B-A3CD-F3D54A4B02AC}"/>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0000"/>
                    </a:soli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836533F9-4A33-4A80-9567-604D907462BC}"/>
                  </a:ext>
                </a:extLst>
              </p:cNvPr>
              <p:cNvGrpSpPr/>
              <p:nvPr/>
            </p:nvGrpSpPr>
            <p:grpSpPr>
              <a:xfrm>
                <a:off x="2733964" y="2125361"/>
                <a:ext cx="164382" cy="164382"/>
                <a:chOff x="2733964" y="2125361"/>
                <a:chExt cx="164382" cy="164382"/>
              </a:xfrm>
            </p:grpSpPr>
            <p:sp>
              <p:nvSpPr>
                <p:cNvPr id="156" name="Rectangle 155">
                  <a:extLst>
                    <a:ext uri="{FF2B5EF4-FFF2-40B4-BE49-F238E27FC236}">
                      <a16:creationId xmlns:a16="http://schemas.microsoft.com/office/drawing/2014/main" id="{609BB410-4E5B-4D02-9DC0-E86C27C6C902}"/>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ame 156">
                  <a:extLst>
                    <a:ext uri="{FF2B5EF4-FFF2-40B4-BE49-F238E27FC236}">
                      <a16:creationId xmlns:a16="http://schemas.microsoft.com/office/drawing/2014/main" id="{2369518D-EB3C-4B81-950D-469173C4E180}"/>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5" name="Group 144">
                <a:extLst>
                  <a:ext uri="{FF2B5EF4-FFF2-40B4-BE49-F238E27FC236}">
                    <a16:creationId xmlns:a16="http://schemas.microsoft.com/office/drawing/2014/main" id="{75E38990-21AD-4C47-A7DC-1568E5543B34}"/>
                  </a:ext>
                </a:extLst>
              </p:cNvPr>
              <p:cNvGrpSpPr/>
              <p:nvPr/>
            </p:nvGrpSpPr>
            <p:grpSpPr>
              <a:xfrm>
                <a:off x="2525684" y="2125361"/>
                <a:ext cx="164382" cy="164382"/>
                <a:chOff x="2525684" y="2125361"/>
                <a:chExt cx="164382" cy="164382"/>
              </a:xfrm>
            </p:grpSpPr>
            <p:sp>
              <p:nvSpPr>
                <p:cNvPr id="154" name="Rectangle 153">
                  <a:extLst>
                    <a:ext uri="{FF2B5EF4-FFF2-40B4-BE49-F238E27FC236}">
                      <a16:creationId xmlns:a16="http://schemas.microsoft.com/office/drawing/2014/main" id="{3AA18A20-EF16-48E4-89B0-D04049ABA799}"/>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51A9A0A8-47AC-4F52-A92C-2A9E0119533C}"/>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6" name="Group 145">
                <a:extLst>
                  <a:ext uri="{FF2B5EF4-FFF2-40B4-BE49-F238E27FC236}">
                    <a16:creationId xmlns:a16="http://schemas.microsoft.com/office/drawing/2014/main" id="{E1051DA3-76A8-4A20-8F50-05EA9589B331}"/>
                  </a:ext>
                </a:extLst>
              </p:cNvPr>
              <p:cNvGrpSpPr/>
              <p:nvPr/>
            </p:nvGrpSpPr>
            <p:grpSpPr>
              <a:xfrm>
                <a:off x="1028835" y="2330877"/>
                <a:ext cx="2016554" cy="199824"/>
                <a:chOff x="1028835" y="2330877"/>
                <a:chExt cx="2016554" cy="199824"/>
              </a:xfrm>
            </p:grpSpPr>
            <p:sp>
              <p:nvSpPr>
                <p:cNvPr id="147" name="Rectangle 146">
                  <a:extLst>
                    <a:ext uri="{FF2B5EF4-FFF2-40B4-BE49-F238E27FC236}">
                      <a16:creationId xmlns:a16="http://schemas.microsoft.com/office/drawing/2014/main" id="{6FC6440E-4B63-4F8C-8058-301B086CE2E3}"/>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148" name="Isosceles Triangle 147">
                  <a:extLst>
                    <a:ext uri="{FF2B5EF4-FFF2-40B4-BE49-F238E27FC236}">
                      <a16:creationId xmlns:a16="http://schemas.microsoft.com/office/drawing/2014/main" id="{2D45D715-4B9C-4979-BF47-00DD0C95E247}"/>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Isosceles Triangle 148">
                  <a:extLst>
                    <a:ext uri="{FF2B5EF4-FFF2-40B4-BE49-F238E27FC236}">
                      <a16:creationId xmlns:a16="http://schemas.microsoft.com/office/drawing/2014/main" id="{8766E66D-ED4D-4B76-A56F-8F1D2262C231}"/>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0" name="Group 149">
                  <a:extLst>
                    <a:ext uri="{FF2B5EF4-FFF2-40B4-BE49-F238E27FC236}">
                      <a16:creationId xmlns:a16="http://schemas.microsoft.com/office/drawing/2014/main" id="{8C3A8048-93EA-495E-B996-A51CC3E89E45}"/>
                    </a:ext>
                  </a:extLst>
                </p:cNvPr>
                <p:cNvGrpSpPr/>
                <p:nvPr/>
              </p:nvGrpSpPr>
              <p:grpSpPr>
                <a:xfrm>
                  <a:off x="2999669" y="2343459"/>
                  <a:ext cx="45720" cy="177841"/>
                  <a:chOff x="2999669" y="2343459"/>
                  <a:chExt cx="45720" cy="177841"/>
                </a:xfrm>
              </p:grpSpPr>
              <p:sp>
                <p:nvSpPr>
                  <p:cNvPr id="151" name="Oval 150">
                    <a:extLst>
                      <a:ext uri="{FF2B5EF4-FFF2-40B4-BE49-F238E27FC236}">
                        <a16:creationId xmlns:a16="http://schemas.microsoft.com/office/drawing/2014/main" id="{B85C726A-9AA6-425D-BE41-78DAF53D30AC}"/>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789F7A0B-47BA-4D67-9C04-678166FA28B5}"/>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Oval 152">
                    <a:extLst>
                      <a:ext uri="{FF2B5EF4-FFF2-40B4-BE49-F238E27FC236}">
                        <a16:creationId xmlns:a16="http://schemas.microsoft.com/office/drawing/2014/main" id="{C4639BCC-A94F-488F-82C1-33C33D94761D}"/>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grpSp>
        <p:nvGrpSpPr>
          <p:cNvPr id="14" name="Group 13">
            <a:extLst>
              <a:ext uri="{FF2B5EF4-FFF2-40B4-BE49-F238E27FC236}">
                <a16:creationId xmlns:a16="http://schemas.microsoft.com/office/drawing/2014/main" id="{D6C08F78-D72F-491F-93C7-8602E6F193AD}"/>
              </a:ext>
            </a:extLst>
          </p:cNvPr>
          <p:cNvGrpSpPr/>
          <p:nvPr/>
        </p:nvGrpSpPr>
        <p:grpSpPr>
          <a:xfrm>
            <a:off x="1360371" y="3020983"/>
            <a:ext cx="1442545" cy="1449008"/>
            <a:chOff x="1360371" y="3020983"/>
            <a:chExt cx="1442545" cy="1449008"/>
          </a:xfrm>
        </p:grpSpPr>
        <p:pic>
          <p:nvPicPr>
            <p:cNvPr id="139" name="Picture 138" descr="A picture containing vector graphics&#10;&#10;Description automatically generated">
              <a:extLst>
                <a:ext uri="{FF2B5EF4-FFF2-40B4-BE49-F238E27FC236}">
                  <a16:creationId xmlns:a16="http://schemas.microsoft.com/office/drawing/2014/main" id="{6D7B8052-C7AE-45C3-9232-86186DA4CDC9}"/>
                </a:ext>
              </a:extLst>
            </p:cNvPr>
            <p:cNvPicPr>
              <a:picLocks noChangeAspect="1"/>
            </p:cNvPicPr>
            <p:nvPr/>
          </p:nvPicPr>
          <p:blipFill>
            <a:blip r:embed="rId3"/>
            <a:stretch>
              <a:fillRect/>
            </a:stretch>
          </p:blipFill>
          <p:spPr>
            <a:xfrm>
              <a:off x="1551364" y="3020983"/>
              <a:ext cx="1109208" cy="1109208"/>
            </a:xfrm>
            <a:prstGeom prst="rect">
              <a:avLst/>
            </a:prstGeom>
          </p:spPr>
        </p:pic>
        <p:grpSp>
          <p:nvGrpSpPr>
            <p:cNvPr id="131" name="Group 130">
              <a:extLst>
                <a:ext uri="{FF2B5EF4-FFF2-40B4-BE49-F238E27FC236}">
                  <a16:creationId xmlns:a16="http://schemas.microsoft.com/office/drawing/2014/main" id="{2C2ABD08-B8C2-4930-A1BC-1DE5F590EF51}"/>
                </a:ext>
              </a:extLst>
            </p:cNvPr>
            <p:cNvGrpSpPr/>
            <p:nvPr/>
          </p:nvGrpSpPr>
          <p:grpSpPr>
            <a:xfrm>
              <a:off x="1360371" y="4130800"/>
              <a:ext cx="1442545" cy="339191"/>
              <a:chOff x="1245226" y="4937621"/>
              <a:chExt cx="1442545" cy="339191"/>
            </a:xfrm>
          </p:grpSpPr>
          <p:sp>
            <p:nvSpPr>
              <p:cNvPr id="132" name="Freeform: Shape 131">
                <a:extLst>
                  <a:ext uri="{FF2B5EF4-FFF2-40B4-BE49-F238E27FC236}">
                    <a16:creationId xmlns:a16="http://schemas.microsoft.com/office/drawing/2014/main" id="{0FE5A07C-CB02-48AC-9913-59CA897599E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Freeform: Shape 132">
                <a:extLst>
                  <a:ext uri="{FF2B5EF4-FFF2-40B4-BE49-F238E27FC236}">
                    <a16:creationId xmlns:a16="http://schemas.microsoft.com/office/drawing/2014/main" id="{140E5D0A-86DC-467C-A300-51E3E0F4F6C5}"/>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Freeform: Shape 133">
                <a:extLst>
                  <a:ext uri="{FF2B5EF4-FFF2-40B4-BE49-F238E27FC236}">
                    <a16:creationId xmlns:a16="http://schemas.microsoft.com/office/drawing/2014/main" id="{2E2A7D82-E933-42C7-88B3-9D14AB604992}"/>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5" name="Freeform: Shape 134">
                <a:extLst>
                  <a:ext uri="{FF2B5EF4-FFF2-40B4-BE49-F238E27FC236}">
                    <a16:creationId xmlns:a16="http://schemas.microsoft.com/office/drawing/2014/main" id="{58393E33-6C92-4730-8CB5-A0C2F6E4177A}"/>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Freeform: Shape 135">
                <a:extLst>
                  <a:ext uri="{FF2B5EF4-FFF2-40B4-BE49-F238E27FC236}">
                    <a16:creationId xmlns:a16="http://schemas.microsoft.com/office/drawing/2014/main" id="{C3CDA26C-0B81-4139-A218-45F79B0B4645}"/>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Freeform: Shape 136">
                <a:extLst>
                  <a:ext uri="{FF2B5EF4-FFF2-40B4-BE49-F238E27FC236}">
                    <a16:creationId xmlns:a16="http://schemas.microsoft.com/office/drawing/2014/main" id="{BFB95AF2-B3F7-4A36-BBE5-A8C0FEC8E4BD}"/>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 name="Group 7">
            <a:extLst>
              <a:ext uri="{FF2B5EF4-FFF2-40B4-BE49-F238E27FC236}">
                <a16:creationId xmlns:a16="http://schemas.microsoft.com/office/drawing/2014/main" id="{D2327268-B806-418B-B684-BD5E1B35C829}"/>
              </a:ext>
            </a:extLst>
          </p:cNvPr>
          <p:cNvGrpSpPr/>
          <p:nvPr/>
        </p:nvGrpSpPr>
        <p:grpSpPr>
          <a:xfrm>
            <a:off x="4057095" y="1695438"/>
            <a:ext cx="4049697" cy="3561998"/>
            <a:chOff x="4057095" y="1400798"/>
            <a:chExt cx="4049697" cy="3561998"/>
          </a:xfrm>
        </p:grpSpPr>
        <p:cxnSp>
          <p:nvCxnSpPr>
            <p:cNvPr id="3" name="Straight Connector 2">
              <a:extLst>
                <a:ext uri="{FF2B5EF4-FFF2-40B4-BE49-F238E27FC236}">
                  <a16:creationId xmlns:a16="http://schemas.microsoft.com/office/drawing/2014/main" id="{81FBA772-A26D-4C81-B2E3-31C60B5904B2}"/>
                </a:ext>
              </a:extLst>
            </p:cNvPr>
            <p:cNvCxnSpPr/>
            <p:nvPr/>
          </p:nvCxnSpPr>
          <p:spPr>
            <a:xfrm>
              <a:off x="4057095" y="1400798"/>
              <a:ext cx="0" cy="35155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F0F933B-4670-4341-A214-F95B08C6EEFC}"/>
                </a:ext>
              </a:extLst>
            </p:cNvPr>
            <p:cNvCxnSpPr/>
            <p:nvPr/>
          </p:nvCxnSpPr>
          <p:spPr>
            <a:xfrm>
              <a:off x="8106792" y="1447239"/>
              <a:ext cx="0" cy="35155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D672B247-F4CA-4565-A309-104F69025E10}"/>
              </a:ext>
            </a:extLst>
          </p:cNvPr>
          <p:cNvSpPr txBox="1"/>
          <p:nvPr/>
        </p:nvSpPr>
        <p:spPr>
          <a:xfrm>
            <a:off x="1557713" y="1299688"/>
            <a:ext cx="1040349"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Client</a:t>
            </a:r>
          </a:p>
        </p:txBody>
      </p:sp>
      <p:sp>
        <p:nvSpPr>
          <p:cNvPr id="105" name="TextBox 104">
            <a:extLst>
              <a:ext uri="{FF2B5EF4-FFF2-40B4-BE49-F238E27FC236}">
                <a16:creationId xmlns:a16="http://schemas.microsoft.com/office/drawing/2014/main" id="{B5D80340-12DE-4C89-8BFA-A0FF20ABAF1D}"/>
              </a:ext>
            </a:extLst>
          </p:cNvPr>
          <p:cNvSpPr txBox="1"/>
          <p:nvPr/>
        </p:nvSpPr>
        <p:spPr>
          <a:xfrm>
            <a:off x="5388819" y="1256049"/>
            <a:ext cx="1636089"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Frontend</a:t>
            </a:r>
          </a:p>
        </p:txBody>
      </p:sp>
      <p:sp>
        <p:nvSpPr>
          <p:cNvPr id="108" name="TextBox 107">
            <a:extLst>
              <a:ext uri="{FF2B5EF4-FFF2-40B4-BE49-F238E27FC236}">
                <a16:creationId xmlns:a16="http://schemas.microsoft.com/office/drawing/2014/main" id="{EA80FAEF-3CC8-4CE6-B109-E16D3A946ECA}"/>
              </a:ext>
            </a:extLst>
          </p:cNvPr>
          <p:cNvSpPr txBox="1"/>
          <p:nvPr/>
        </p:nvSpPr>
        <p:spPr>
          <a:xfrm>
            <a:off x="9205409" y="1308744"/>
            <a:ext cx="151785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Backend</a:t>
            </a:r>
          </a:p>
        </p:txBody>
      </p:sp>
      <p:sp>
        <p:nvSpPr>
          <p:cNvPr id="5" name="TextBox 4">
            <a:extLst>
              <a:ext uri="{FF2B5EF4-FFF2-40B4-BE49-F238E27FC236}">
                <a16:creationId xmlns:a16="http://schemas.microsoft.com/office/drawing/2014/main" id="{F3CBA25F-0DA5-4EE1-96FC-4D27C2B4EAB2}"/>
              </a:ext>
            </a:extLst>
          </p:cNvPr>
          <p:cNvSpPr txBox="1"/>
          <p:nvPr/>
        </p:nvSpPr>
        <p:spPr>
          <a:xfrm>
            <a:off x="629925" y="5022267"/>
            <a:ext cx="2807587" cy="923330"/>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Blazor</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Components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SPA (JavaScript)</a:t>
            </a:r>
          </a:p>
        </p:txBody>
      </p:sp>
      <p:sp>
        <p:nvSpPr>
          <p:cNvPr id="109" name="TextBox 108">
            <a:extLst>
              <a:ext uri="{FF2B5EF4-FFF2-40B4-BE49-F238E27FC236}">
                <a16:creationId xmlns:a16="http://schemas.microsoft.com/office/drawing/2014/main" id="{ED2A299E-C89A-4CFF-8723-3284C37F2763}"/>
              </a:ext>
            </a:extLst>
          </p:cNvPr>
          <p:cNvSpPr txBox="1"/>
          <p:nvPr/>
        </p:nvSpPr>
        <p:spPr>
          <a:xfrm>
            <a:off x="4692206" y="5022267"/>
            <a:ext cx="2807587" cy="1231106"/>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MVC / Razor Pages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Web APIs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SignalR</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Security &amp; identity</a:t>
            </a:r>
          </a:p>
        </p:txBody>
      </p:sp>
      <p:sp>
        <p:nvSpPr>
          <p:cNvPr id="110" name="TextBox 109">
            <a:extLst>
              <a:ext uri="{FF2B5EF4-FFF2-40B4-BE49-F238E27FC236}">
                <a16:creationId xmlns:a16="http://schemas.microsoft.com/office/drawing/2014/main" id="{50D29213-F78C-4729-A066-FEDE779B037B}"/>
              </a:ext>
            </a:extLst>
          </p:cNvPr>
          <p:cNvSpPr txBox="1"/>
          <p:nvPr/>
        </p:nvSpPr>
        <p:spPr>
          <a:xfrm>
            <a:off x="8825382" y="5022266"/>
            <a:ext cx="2807587" cy="615553"/>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Worker services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gRPC</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9" name="Title 8">
            <a:extLst>
              <a:ext uri="{FF2B5EF4-FFF2-40B4-BE49-F238E27FC236}">
                <a16:creationId xmlns:a16="http://schemas.microsoft.com/office/drawing/2014/main" id="{F1CE9F18-B8B6-40E0-B924-6E27BD7E1D8E}"/>
              </a:ext>
            </a:extLst>
          </p:cNvPr>
          <p:cNvSpPr>
            <a:spLocks noGrp="1"/>
          </p:cNvSpPr>
          <p:nvPr>
            <p:ph type="title"/>
          </p:nvPr>
        </p:nvSpPr>
        <p:spPr/>
        <p:txBody>
          <a:bodyPr/>
          <a:lstStyle/>
          <a:p>
            <a:r>
              <a:rPr lang="en-US" dirty="0"/>
              <a:t>ASP.NET Core 3.x: A full stack solution</a:t>
            </a:r>
          </a:p>
        </p:txBody>
      </p:sp>
      <p:grpSp>
        <p:nvGrpSpPr>
          <p:cNvPr id="119" name="Group 118">
            <a:extLst>
              <a:ext uri="{FF2B5EF4-FFF2-40B4-BE49-F238E27FC236}">
                <a16:creationId xmlns:a16="http://schemas.microsoft.com/office/drawing/2014/main" id="{1AF4B6D6-D55F-4DF5-A0BE-48183E20B713}"/>
              </a:ext>
            </a:extLst>
          </p:cNvPr>
          <p:cNvGrpSpPr/>
          <p:nvPr/>
        </p:nvGrpSpPr>
        <p:grpSpPr>
          <a:xfrm>
            <a:off x="4176203" y="1439953"/>
            <a:ext cx="3829965" cy="3978093"/>
            <a:chOff x="4051987" y="2133024"/>
            <a:chExt cx="3829965" cy="3978093"/>
          </a:xfrm>
        </p:grpSpPr>
        <p:pic>
          <p:nvPicPr>
            <p:cNvPr id="120" name="Graphic 119" descr="Cloud">
              <a:extLst>
                <a:ext uri="{FF2B5EF4-FFF2-40B4-BE49-F238E27FC236}">
                  <a16:creationId xmlns:a16="http://schemas.microsoft.com/office/drawing/2014/main" id="{BBFF8D4D-F7A9-4ECE-BE7D-C91EF83C58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21" name="TextBox 120">
              <a:extLst>
                <a:ext uri="{FF2B5EF4-FFF2-40B4-BE49-F238E27FC236}">
                  <a16:creationId xmlns:a16="http://schemas.microsoft.com/office/drawing/2014/main" id="{A3E86974-3D16-46E6-8F4E-292F85B5CD7D}"/>
                </a:ext>
              </a:extLst>
            </p:cNvPr>
            <p:cNvSpPr txBox="1"/>
            <p:nvPr/>
          </p:nvSpPr>
          <p:spPr>
            <a:xfrm>
              <a:off x="4799883" y="4166138"/>
              <a:ext cx="2074245" cy="42521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Semibold"/>
                  <a:ea typeface="+mn-ea"/>
                  <a:cs typeface="+mn-cs"/>
                </a:rPr>
                <a:t>ASP.NET Core</a:t>
              </a:r>
            </a:p>
          </p:txBody>
        </p:sp>
      </p:grpSp>
      <p:grpSp>
        <p:nvGrpSpPr>
          <p:cNvPr id="15" name="Group 14">
            <a:extLst>
              <a:ext uri="{FF2B5EF4-FFF2-40B4-BE49-F238E27FC236}">
                <a16:creationId xmlns:a16="http://schemas.microsoft.com/office/drawing/2014/main" id="{949624ED-8949-4BCC-B681-6B0B7FE583AD}"/>
              </a:ext>
            </a:extLst>
          </p:cNvPr>
          <p:cNvGrpSpPr/>
          <p:nvPr/>
        </p:nvGrpSpPr>
        <p:grpSpPr>
          <a:xfrm>
            <a:off x="8367441" y="2847161"/>
            <a:ext cx="3528254" cy="946162"/>
            <a:chOff x="8367441" y="2847161"/>
            <a:chExt cx="3528254" cy="946162"/>
          </a:xfrm>
        </p:grpSpPr>
        <p:sp>
          <p:nvSpPr>
            <p:cNvPr id="2" name="TextBox 1">
              <a:extLst>
                <a:ext uri="{FF2B5EF4-FFF2-40B4-BE49-F238E27FC236}">
                  <a16:creationId xmlns:a16="http://schemas.microsoft.com/office/drawing/2014/main" id="{67B36AB5-6B7A-41FC-901D-A9500BCC0FEB}"/>
                </a:ext>
              </a:extLst>
            </p:cNvPr>
            <p:cNvSpPr txBox="1"/>
            <p:nvPr/>
          </p:nvSpPr>
          <p:spPr>
            <a:xfrm>
              <a:off x="8521612" y="2890246"/>
              <a:ext cx="60753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274B47">
                      <a:lumMod val="40000"/>
                      <a:lumOff val="60000"/>
                    </a:srgbClr>
                  </a:solidFill>
                  <a:effectLst/>
                  <a:uLnTx/>
                  <a:uFillTx/>
                  <a:latin typeface="Segoe UI"/>
                  <a:ea typeface="+mn-ea"/>
                  <a:cs typeface="+mn-cs"/>
                </a:rPr>
                <a:t>gRPC</a:t>
              </a:r>
              <a:endParaRPr kumimoji="0" lang="en-US" sz="2000" b="0" i="0" u="none" strike="noStrike" kern="1200" cap="none" spc="0" normalizeH="0" baseline="0" noProof="0" dirty="0">
                <a:ln>
                  <a:noFill/>
                </a:ln>
                <a:solidFill>
                  <a:srgbClr val="274B47">
                    <a:lumMod val="40000"/>
                    <a:lumOff val="60000"/>
                  </a:srgbClr>
                </a:solidFill>
                <a:effectLst/>
                <a:uLnTx/>
                <a:uFillTx/>
                <a:latin typeface="Segoe UI"/>
                <a:ea typeface="+mn-ea"/>
                <a:cs typeface="+mn-cs"/>
              </a:endParaRPr>
            </a:p>
          </p:txBody>
        </p:sp>
        <p:grpSp>
          <p:nvGrpSpPr>
            <p:cNvPr id="160" name="Group 159">
              <a:extLst>
                <a:ext uri="{FF2B5EF4-FFF2-40B4-BE49-F238E27FC236}">
                  <a16:creationId xmlns:a16="http://schemas.microsoft.com/office/drawing/2014/main" id="{3ABC561C-7952-489A-AE23-3ADA3380E96F}"/>
                </a:ext>
              </a:extLst>
            </p:cNvPr>
            <p:cNvGrpSpPr/>
            <p:nvPr/>
          </p:nvGrpSpPr>
          <p:grpSpPr>
            <a:xfrm>
              <a:off x="9206160" y="2847161"/>
              <a:ext cx="1663469" cy="946162"/>
              <a:chOff x="9265021" y="2019508"/>
              <a:chExt cx="1663469" cy="946162"/>
            </a:xfrm>
            <a:solidFill>
              <a:schemeClr val="bg1"/>
            </a:solidFill>
          </p:grpSpPr>
          <p:sp>
            <p:nvSpPr>
              <p:cNvPr id="161" name="Rectangle: Rounded Corners 160">
                <a:extLst>
                  <a:ext uri="{FF2B5EF4-FFF2-40B4-BE49-F238E27FC236}">
                    <a16:creationId xmlns:a16="http://schemas.microsoft.com/office/drawing/2014/main" id="{7AA7454D-52DF-46E0-8281-8B016095064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ectangle: Rounded Corners 161">
                <a:extLst>
                  <a:ext uri="{FF2B5EF4-FFF2-40B4-BE49-F238E27FC236}">
                    <a16:creationId xmlns:a16="http://schemas.microsoft.com/office/drawing/2014/main" id="{08146D3A-3CBC-4A11-A46A-E89662EB5E5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ectangle: Rounded Corners 162">
                <a:extLst>
                  <a:ext uri="{FF2B5EF4-FFF2-40B4-BE49-F238E27FC236}">
                    <a16:creationId xmlns:a16="http://schemas.microsoft.com/office/drawing/2014/main" id="{9ED09733-3E31-4F05-A0F2-273CB5D68F5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Worker</a:t>
                </a:r>
              </a:p>
            </p:txBody>
          </p:sp>
        </p:grpSp>
        <p:pic>
          <p:nvPicPr>
            <p:cNvPr id="115" name="Graphic 114" descr="Line Arrow: Clockwise curve">
              <a:extLst>
                <a:ext uri="{FF2B5EF4-FFF2-40B4-BE49-F238E27FC236}">
                  <a16:creationId xmlns:a16="http://schemas.microsoft.com/office/drawing/2014/main" id="{4C630F29-EE1E-4CDF-9156-8C11759403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550322">
              <a:off x="8584627" y="2830351"/>
              <a:ext cx="682447" cy="1116820"/>
            </a:xfrm>
            <a:prstGeom prst="rect">
              <a:avLst/>
            </a:prstGeom>
            <a:effectLst/>
          </p:spPr>
        </p:pic>
        <p:pic>
          <p:nvPicPr>
            <p:cNvPr id="164" name="Graphic 163" descr="Line Arrow: Clockwise curve">
              <a:extLst>
                <a:ext uri="{FF2B5EF4-FFF2-40B4-BE49-F238E27FC236}">
                  <a16:creationId xmlns:a16="http://schemas.microsoft.com/office/drawing/2014/main" id="{6AFC32F6-9244-473F-8D69-CFB607214A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550322">
              <a:off x="10996061" y="2838878"/>
              <a:ext cx="682447" cy="1116820"/>
            </a:xfrm>
            <a:prstGeom prst="rect">
              <a:avLst/>
            </a:prstGeom>
            <a:effectLst/>
          </p:spPr>
        </p:pic>
        <p:sp>
          <p:nvSpPr>
            <p:cNvPr id="165" name="TextBox 164">
              <a:extLst>
                <a:ext uri="{FF2B5EF4-FFF2-40B4-BE49-F238E27FC236}">
                  <a16:creationId xmlns:a16="http://schemas.microsoft.com/office/drawing/2014/main" id="{843EB82E-BF10-4FDD-83C3-175CD69543F2}"/>
                </a:ext>
              </a:extLst>
            </p:cNvPr>
            <p:cNvSpPr txBox="1"/>
            <p:nvPr/>
          </p:nvSpPr>
          <p:spPr>
            <a:xfrm>
              <a:off x="10968703" y="2890246"/>
              <a:ext cx="60753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274B47">
                      <a:lumMod val="40000"/>
                      <a:lumOff val="60000"/>
                    </a:srgbClr>
                  </a:solidFill>
                  <a:effectLst/>
                  <a:uLnTx/>
                  <a:uFillTx/>
                  <a:latin typeface="Segoe UI"/>
                  <a:ea typeface="+mn-ea"/>
                  <a:cs typeface="+mn-cs"/>
                </a:rPr>
                <a:t>gRPC</a:t>
              </a:r>
              <a:endParaRPr kumimoji="0" lang="en-US" sz="2000" b="0" i="0" u="none" strike="noStrike" kern="1200" cap="none" spc="0" normalizeH="0" baseline="0" noProof="0" dirty="0">
                <a:ln>
                  <a:noFill/>
                </a:ln>
                <a:solidFill>
                  <a:srgbClr val="274B47">
                    <a:lumMod val="40000"/>
                    <a:lumOff val="60000"/>
                  </a:srgbClr>
                </a:solidFill>
                <a:effectLst/>
                <a:uLnTx/>
                <a:uFillTx/>
                <a:latin typeface="Segoe UI"/>
                <a:ea typeface="+mn-ea"/>
                <a:cs typeface="+mn-cs"/>
              </a:endParaRPr>
            </a:p>
          </p:txBody>
        </p:sp>
      </p:grpSp>
    </p:spTree>
    <p:extLst>
      <p:ext uri="{BB962C8B-B14F-4D97-AF65-F5344CB8AC3E}">
        <p14:creationId xmlns:p14="http://schemas.microsoft.com/office/powerpoint/2010/main" val="4132853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9">
                                            <p:txEl>
                                              <p:pRg st="0" end="0"/>
                                            </p:txEl>
                                          </p:spTgt>
                                        </p:tgtEl>
                                        <p:attrNameLst>
                                          <p:attrName>style.visibility</p:attrName>
                                        </p:attrNameLst>
                                      </p:cBhvr>
                                      <p:to>
                                        <p:strVal val="visible"/>
                                      </p:to>
                                    </p:set>
                                    <p:animEffect transition="in" filter="fade">
                                      <p:cBhvr>
                                        <p:cTn id="10" dur="500"/>
                                        <p:tgtEl>
                                          <p:spTgt spid="10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xEl>
                                              <p:pRg st="1" end="1"/>
                                            </p:txEl>
                                          </p:spTgt>
                                        </p:tgtEl>
                                        <p:attrNameLst>
                                          <p:attrName>style.visibility</p:attrName>
                                        </p:attrNameLst>
                                      </p:cBhvr>
                                      <p:to>
                                        <p:strVal val="visible"/>
                                      </p:to>
                                    </p:set>
                                    <p:animEffect transition="in" filter="fade">
                                      <p:cBhvr>
                                        <p:cTn id="13" dur="500"/>
                                        <p:tgtEl>
                                          <p:spTgt spid="109">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9">
                                            <p:txEl>
                                              <p:pRg st="2" end="2"/>
                                            </p:txEl>
                                          </p:spTgt>
                                        </p:tgtEl>
                                        <p:attrNameLst>
                                          <p:attrName>style.visibility</p:attrName>
                                        </p:attrNameLst>
                                      </p:cBhvr>
                                      <p:to>
                                        <p:strVal val="visible"/>
                                      </p:to>
                                    </p:set>
                                    <p:animEffect transition="in" filter="fade">
                                      <p:cBhvr>
                                        <p:cTn id="16" dur="500"/>
                                        <p:tgtEl>
                                          <p:spTgt spid="109">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9">
                                            <p:txEl>
                                              <p:pRg st="3" end="3"/>
                                            </p:txEl>
                                          </p:spTgt>
                                        </p:tgtEl>
                                        <p:attrNameLst>
                                          <p:attrName>style.visibility</p:attrName>
                                        </p:attrNameLst>
                                      </p:cBhvr>
                                      <p:to>
                                        <p:strVal val="visible"/>
                                      </p:to>
                                    </p:set>
                                    <p:animEffect transition="in" filter="fade">
                                      <p:cBhvr>
                                        <p:cTn id="19" dur="500"/>
                                        <p:tgtEl>
                                          <p:spTgt spid="109">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8"/>
                                        </p:tgtEl>
                                        <p:attrNameLst>
                                          <p:attrName>style.visibility</p:attrName>
                                        </p:attrNameLst>
                                      </p:cBhvr>
                                      <p:to>
                                        <p:strVal val="visible"/>
                                      </p:to>
                                    </p:set>
                                    <p:animEffect transition="in" filter="fade">
                                      <p:cBhvr>
                                        <p:cTn id="24" dur="500"/>
                                        <p:tgtEl>
                                          <p:spTgt spid="138"/>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fade">
                                      <p:cBhvr>
                                        <p:cTn id="30" dur="500"/>
                                        <p:tgtEl>
                                          <p:spTgt spid="5">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animEffect transition="in" filter="fade">
                                      <p:cBhvr>
                                        <p:cTn id="33" dur="500"/>
                                        <p:tgtEl>
                                          <p:spTgt spid="5">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xEl>
                                              <p:pRg st="2" end="2"/>
                                            </p:txEl>
                                          </p:spTgt>
                                        </p:tgtEl>
                                        <p:attrNameLst>
                                          <p:attrName>style.visibility</p:attrName>
                                        </p:attrNameLst>
                                      </p:cBhvr>
                                      <p:to>
                                        <p:strVal val="visible"/>
                                      </p:to>
                                    </p:set>
                                    <p:animEffect transition="in" filter="fade">
                                      <p:cBhvr>
                                        <p:cTn id="36" dur="500"/>
                                        <p:tgtEl>
                                          <p:spTgt spid="5">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0">
                                            <p:txEl>
                                              <p:pRg st="0" end="0"/>
                                            </p:txEl>
                                          </p:spTgt>
                                        </p:tgtEl>
                                        <p:attrNameLst>
                                          <p:attrName>style.visibility</p:attrName>
                                        </p:attrNameLst>
                                      </p:cBhvr>
                                      <p:to>
                                        <p:strVal val="visible"/>
                                      </p:to>
                                    </p:set>
                                    <p:animEffect transition="in" filter="fade">
                                      <p:cBhvr>
                                        <p:cTn id="44" dur="500"/>
                                        <p:tgtEl>
                                          <p:spTgt spid="110">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0">
                                            <p:txEl>
                                              <p:pRg st="1" end="1"/>
                                            </p:txEl>
                                          </p:spTgt>
                                        </p:tgtEl>
                                        <p:attrNameLst>
                                          <p:attrName>style.visibility</p:attrName>
                                        </p:attrNameLst>
                                      </p:cBhvr>
                                      <p:to>
                                        <p:strVal val="visible"/>
                                      </p:to>
                                    </p:set>
                                    <p:animEffect transition="in" filter="fade">
                                      <p:cBhvr>
                                        <p:cTn id="47" dur="500"/>
                                        <p:tgtEl>
                                          <p:spTgt spid="1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09" grpId="0" uiExpand="1" build="p"/>
      <p:bldP spid="110"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B942-CE31-4BDC-8694-022FCBEE0344}"/>
              </a:ext>
            </a:extLst>
          </p:cNvPr>
          <p:cNvSpPr>
            <a:spLocks noGrp="1"/>
          </p:cNvSpPr>
          <p:nvPr>
            <p:ph type="title"/>
          </p:nvPr>
        </p:nvSpPr>
        <p:spPr/>
        <p:txBody>
          <a:bodyPr/>
          <a:lstStyle/>
          <a:p>
            <a:r>
              <a:rPr lang="en-US" dirty="0"/>
              <a:t>Get started with ASP.NET Core in .NET Core 3.x</a:t>
            </a:r>
          </a:p>
        </p:txBody>
      </p:sp>
      <p:sp>
        <p:nvSpPr>
          <p:cNvPr id="3" name="Content Placeholder 2">
            <a:extLst>
              <a:ext uri="{FF2B5EF4-FFF2-40B4-BE49-F238E27FC236}">
                <a16:creationId xmlns:a16="http://schemas.microsoft.com/office/drawing/2014/main" id="{62A90CD6-9E6C-4FBD-B7A5-8DEF659B38DB}"/>
              </a:ext>
            </a:extLst>
          </p:cNvPr>
          <p:cNvSpPr>
            <a:spLocks noGrp="1"/>
          </p:cNvSpPr>
          <p:nvPr>
            <p:ph sz="quarter" idx="10"/>
          </p:nvPr>
        </p:nvSpPr>
        <p:spPr/>
        <p:txBody>
          <a:bodyPr/>
          <a:lstStyle/>
          <a:p>
            <a:r>
              <a:rPr lang="en-US" dirty="0"/>
              <a:t>Download and install the .NET Core 3.0 SDK (</a:t>
            </a:r>
            <a:r>
              <a:rPr lang="en-US" dirty="0">
                <a:hlinkClick r:id="rId2"/>
              </a:rPr>
              <a:t>https://dot.net</a:t>
            </a:r>
            <a:r>
              <a:rPr lang="en-US" dirty="0"/>
              <a:t>)</a:t>
            </a:r>
          </a:p>
          <a:p>
            <a:r>
              <a:rPr lang="en-US" dirty="0"/>
              <a:t>Install Visual Studio for your platform of choice (</a:t>
            </a:r>
            <a:r>
              <a:rPr lang="en-US" dirty="0">
                <a:hlinkClick r:id="rId3"/>
              </a:rPr>
              <a:t>https://visualstudio.com</a:t>
            </a:r>
            <a:r>
              <a:rPr lang="en-US" dirty="0"/>
              <a:t>) </a:t>
            </a:r>
          </a:p>
        </p:txBody>
      </p:sp>
    </p:spTree>
    <p:extLst>
      <p:ext uri="{BB962C8B-B14F-4D97-AF65-F5344CB8AC3E}">
        <p14:creationId xmlns:p14="http://schemas.microsoft.com/office/powerpoint/2010/main" val="20860112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05" name="Group 104">
            <a:extLst>
              <a:ext uri="{FF2B5EF4-FFF2-40B4-BE49-F238E27FC236}">
                <a16:creationId xmlns:a16="http://schemas.microsoft.com/office/drawing/2014/main" id="{394EEBA8-74CC-452B-A3D1-71CF7BFB5375}"/>
              </a:ext>
            </a:extLst>
          </p:cNvPr>
          <p:cNvGrpSpPr/>
          <p:nvPr/>
        </p:nvGrpSpPr>
        <p:grpSpPr>
          <a:xfrm>
            <a:off x="708946" y="1137367"/>
            <a:ext cx="4748598" cy="4316605"/>
            <a:chOff x="6763966" y="1195735"/>
            <a:chExt cx="4748598" cy="4316605"/>
          </a:xfrm>
        </p:grpSpPr>
        <p:sp>
          <p:nvSpPr>
            <p:cNvPr id="106" name="Rectangle 105">
              <a:extLst>
                <a:ext uri="{FF2B5EF4-FFF2-40B4-BE49-F238E27FC236}">
                  <a16:creationId xmlns:a16="http://schemas.microsoft.com/office/drawing/2014/main" id="{D4EC0D7C-53F6-4EC1-9111-842973CF8D29}"/>
                </a:ext>
              </a:extLst>
            </p:cNvPr>
            <p:cNvSpPr/>
            <p:nvPr/>
          </p:nvSpPr>
          <p:spPr>
            <a:xfrm>
              <a:off x="6763966" y="1195735"/>
              <a:ext cx="4748598" cy="4316605"/>
            </a:xfrm>
            <a:prstGeom prst="rect">
              <a:avLst/>
            </a:prstGeom>
            <a:solidFill>
              <a:srgbClr val="FFFFFF"/>
            </a:solidFill>
            <a:ln w="10795" cap="flat" cmpd="sng" algn="ctr">
              <a:noFill/>
              <a:prstDash val="solid"/>
            </a:ln>
            <a:effectLst>
              <a:outerShdw blurRad="2032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0ABDE9EB-9326-410F-91C5-CA24DD615031}"/>
                </a:ext>
              </a:extLst>
            </p:cNvPr>
            <p:cNvSpPr/>
            <p:nvPr/>
          </p:nvSpPr>
          <p:spPr>
            <a:xfrm>
              <a:off x="6763966" y="1195735"/>
              <a:ext cx="4748598" cy="1004505"/>
            </a:xfrm>
            <a:prstGeom prst="rect">
              <a:avLst/>
            </a:prstGeom>
            <a:solidFill>
              <a:srgbClr val="FFFFFF">
                <a:lumMod val="65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E2B00A20-5DD9-44FC-9907-E07B18135C19}"/>
                </a:ext>
              </a:extLst>
            </p:cNvPr>
            <p:cNvSpPr/>
            <p:nvPr/>
          </p:nvSpPr>
          <p:spPr>
            <a:xfrm>
              <a:off x="7263319" y="1573393"/>
              <a:ext cx="3774150" cy="409506"/>
            </a:xfrm>
            <a:prstGeom prst="rect">
              <a:avLst/>
            </a:prstGeom>
            <a:solidFill>
              <a:srgbClr val="FFFFFF">
                <a:lumMod val="95000"/>
              </a:srgbClr>
            </a:solidFill>
            <a:ln w="10795"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a:ln>
                    <a:noFill/>
                  </a:ln>
                  <a:solidFill>
                    <a:prstClr val="black">
                      <a:lumMod val="75000"/>
                      <a:lumOff val="25000"/>
                    </a:prstClr>
                  </a:solidFill>
                  <a:effectLst/>
                  <a:uLnTx/>
                  <a:uFillTx/>
                  <a:latin typeface="Consolas" panose="020B0609020204030204" pitchFamily="49" charset="0"/>
                  <a:ea typeface="+mn-ea"/>
                  <a:cs typeface="+mn-cs"/>
                </a:rPr>
                <a:t>https://...</a:t>
              </a:r>
            </a:p>
          </p:txBody>
        </p:sp>
        <p:sp>
          <p:nvSpPr>
            <p:cNvPr id="109" name="Rectangle 108">
              <a:extLst>
                <a:ext uri="{FF2B5EF4-FFF2-40B4-BE49-F238E27FC236}">
                  <a16:creationId xmlns:a16="http://schemas.microsoft.com/office/drawing/2014/main" id="{CE329E9B-1526-476B-8F47-4EBC4A00D056}"/>
                </a:ext>
              </a:extLst>
            </p:cNvPr>
            <p:cNvSpPr/>
            <p:nvPr/>
          </p:nvSpPr>
          <p:spPr>
            <a:xfrm>
              <a:off x="11116043" y="1195735"/>
              <a:ext cx="396521" cy="278268"/>
            </a:xfrm>
            <a:prstGeom prst="rect">
              <a:avLst/>
            </a:prstGeom>
            <a:solidFill>
              <a:srgbClr val="C0000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9D2930C3-1FCB-4587-A4A3-712B9100D663}"/>
                </a:ext>
              </a:extLst>
            </p:cNvPr>
            <p:cNvSpPr/>
            <p:nvPr/>
          </p:nvSpPr>
          <p:spPr>
            <a:xfrm>
              <a:off x="10659232" y="1195735"/>
              <a:ext cx="396521" cy="278268"/>
            </a:xfrm>
            <a:prstGeom prst="rect">
              <a:avLst/>
            </a:prstGeom>
            <a:solidFill>
              <a:srgbClr val="505050">
                <a:lumMod val="65000"/>
                <a:lumOff val="35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B7687BB3-2B54-4150-A841-98C7FBA67DBC}"/>
                </a:ext>
              </a:extLst>
            </p:cNvPr>
            <p:cNvSpPr/>
            <p:nvPr/>
          </p:nvSpPr>
          <p:spPr>
            <a:xfrm>
              <a:off x="10197388" y="1195735"/>
              <a:ext cx="396521" cy="278268"/>
            </a:xfrm>
            <a:prstGeom prst="rect">
              <a:avLst/>
            </a:prstGeom>
            <a:solidFill>
              <a:srgbClr val="505050">
                <a:lumMod val="65000"/>
                <a:lumOff val="35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 name="Isosceles Triangle 111">
              <a:extLst>
                <a:ext uri="{FF2B5EF4-FFF2-40B4-BE49-F238E27FC236}">
                  <a16:creationId xmlns:a16="http://schemas.microsoft.com/office/drawing/2014/main" id="{6F1079EA-2F6F-46C7-B2E0-286CC590FFFE}"/>
                </a:ext>
              </a:extLst>
            </p:cNvPr>
            <p:cNvSpPr/>
            <p:nvPr/>
          </p:nvSpPr>
          <p:spPr>
            <a:xfrm rot="16200000">
              <a:off x="6876308" y="1698472"/>
              <a:ext cx="255155" cy="159346"/>
            </a:xfrm>
            <a:prstGeom prst="triangle">
              <a:avLst/>
            </a:prstGeom>
            <a:solidFill>
              <a:srgbClr val="505050">
                <a:lumMod val="75000"/>
                <a:lumOff val="25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3" name="Straight Connector 112">
              <a:extLst>
                <a:ext uri="{FF2B5EF4-FFF2-40B4-BE49-F238E27FC236}">
                  <a16:creationId xmlns:a16="http://schemas.microsoft.com/office/drawing/2014/main" id="{772D59C0-FA45-4F51-AA61-49D6AE2135ED}"/>
                </a:ext>
              </a:extLst>
            </p:cNvPr>
            <p:cNvCxnSpPr>
              <a:cxnSpLocks/>
            </p:cNvCxnSpPr>
            <p:nvPr/>
          </p:nvCxnSpPr>
          <p:spPr>
            <a:xfrm>
              <a:off x="11135159" y="1650567"/>
              <a:ext cx="278938" cy="0"/>
            </a:xfrm>
            <a:prstGeom prst="line">
              <a:avLst/>
            </a:prstGeom>
            <a:noFill/>
            <a:ln w="41275" cap="flat" cmpd="sng" algn="ctr">
              <a:solidFill>
                <a:srgbClr val="505050">
                  <a:lumMod val="65000"/>
                  <a:lumOff val="35000"/>
                </a:srgbClr>
              </a:solidFill>
              <a:prstDash val="solid"/>
            </a:ln>
            <a:effectLst/>
          </p:spPr>
        </p:cxnSp>
        <p:cxnSp>
          <p:nvCxnSpPr>
            <p:cNvPr id="114" name="Straight Connector 113">
              <a:extLst>
                <a:ext uri="{FF2B5EF4-FFF2-40B4-BE49-F238E27FC236}">
                  <a16:creationId xmlns:a16="http://schemas.microsoft.com/office/drawing/2014/main" id="{43116850-4643-4093-A10B-78915C8A5F9A}"/>
                </a:ext>
              </a:extLst>
            </p:cNvPr>
            <p:cNvCxnSpPr>
              <a:cxnSpLocks/>
            </p:cNvCxnSpPr>
            <p:nvPr/>
          </p:nvCxnSpPr>
          <p:spPr>
            <a:xfrm>
              <a:off x="11135159" y="1910364"/>
              <a:ext cx="278938" cy="0"/>
            </a:xfrm>
            <a:prstGeom prst="line">
              <a:avLst/>
            </a:prstGeom>
            <a:noFill/>
            <a:ln w="41275" cap="flat" cmpd="sng" algn="ctr">
              <a:solidFill>
                <a:srgbClr val="505050">
                  <a:lumMod val="65000"/>
                  <a:lumOff val="35000"/>
                </a:srgbClr>
              </a:solidFill>
              <a:prstDash val="solid"/>
            </a:ln>
            <a:effectLst/>
          </p:spPr>
        </p:cxnSp>
        <p:cxnSp>
          <p:nvCxnSpPr>
            <p:cNvPr id="115" name="Straight Connector 114">
              <a:extLst>
                <a:ext uri="{FF2B5EF4-FFF2-40B4-BE49-F238E27FC236}">
                  <a16:creationId xmlns:a16="http://schemas.microsoft.com/office/drawing/2014/main" id="{B2329B5F-747C-463E-9949-6FEC674C8482}"/>
                </a:ext>
              </a:extLst>
            </p:cNvPr>
            <p:cNvCxnSpPr>
              <a:cxnSpLocks/>
            </p:cNvCxnSpPr>
            <p:nvPr/>
          </p:nvCxnSpPr>
          <p:spPr>
            <a:xfrm>
              <a:off x="11135159" y="1780038"/>
              <a:ext cx="278938" cy="0"/>
            </a:xfrm>
            <a:prstGeom prst="line">
              <a:avLst/>
            </a:prstGeom>
            <a:noFill/>
            <a:ln w="41275" cap="flat" cmpd="sng" algn="ctr">
              <a:solidFill>
                <a:srgbClr val="505050">
                  <a:lumMod val="65000"/>
                  <a:lumOff val="35000"/>
                </a:srgbClr>
              </a:solidFill>
              <a:prstDash val="solid"/>
            </a:ln>
            <a:effectLst/>
          </p:spPr>
        </p:cxnSp>
        <p:grpSp>
          <p:nvGrpSpPr>
            <p:cNvPr id="116" name="Group 115">
              <a:extLst>
                <a:ext uri="{FF2B5EF4-FFF2-40B4-BE49-F238E27FC236}">
                  <a16:creationId xmlns:a16="http://schemas.microsoft.com/office/drawing/2014/main" id="{C73A3126-5666-4357-990F-B0389F88AD17}"/>
                </a:ext>
              </a:extLst>
            </p:cNvPr>
            <p:cNvGrpSpPr/>
            <p:nvPr/>
          </p:nvGrpSpPr>
          <p:grpSpPr>
            <a:xfrm>
              <a:off x="11231013" y="1272348"/>
              <a:ext cx="166584" cy="125041"/>
              <a:chOff x="7112262" y="1295498"/>
              <a:chExt cx="96702" cy="54274"/>
            </a:xfrm>
          </p:grpSpPr>
          <p:cxnSp>
            <p:nvCxnSpPr>
              <p:cNvPr id="123" name="Straight Connector 122">
                <a:extLst>
                  <a:ext uri="{FF2B5EF4-FFF2-40B4-BE49-F238E27FC236}">
                    <a16:creationId xmlns:a16="http://schemas.microsoft.com/office/drawing/2014/main" id="{7B8A9EB6-4FC3-402E-A331-14298614FE25}"/>
                  </a:ext>
                </a:extLst>
              </p:cNvPr>
              <p:cNvCxnSpPr/>
              <p:nvPr/>
            </p:nvCxnSpPr>
            <p:spPr>
              <a:xfrm>
                <a:off x="7112262" y="1295498"/>
                <a:ext cx="96702" cy="54274"/>
              </a:xfrm>
              <a:prstGeom prst="line">
                <a:avLst/>
              </a:prstGeom>
              <a:noFill/>
              <a:ln w="25400" cap="flat" cmpd="sng" algn="ctr">
                <a:solidFill>
                  <a:srgbClr val="FFFFFF"/>
                </a:solidFill>
                <a:prstDash val="solid"/>
              </a:ln>
              <a:effectLst/>
            </p:spPr>
          </p:cxnSp>
          <p:cxnSp>
            <p:nvCxnSpPr>
              <p:cNvPr id="124" name="Straight Connector 123">
                <a:extLst>
                  <a:ext uri="{FF2B5EF4-FFF2-40B4-BE49-F238E27FC236}">
                    <a16:creationId xmlns:a16="http://schemas.microsoft.com/office/drawing/2014/main" id="{0ECE6EB6-60BA-4E0F-AE76-5DD1598AB75F}"/>
                  </a:ext>
                </a:extLst>
              </p:cNvPr>
              <p:cNvCxnSpPr>
                <a:cxnSpLocks/>
              </p:cNvCxnSpPr>
              <p:nvPr/>
            </p:nvCxnSpPr>
            <p:spPr>
              <a:xfrm flipH="1">
                <a:off x="7112262" y="1295498"/>
                <a:ext cx="96702" cy="54274"/>
              </a:xfrm>
              <a:prstGeom prst="line">
                <a:avLst/>
              </a:prstGeom>
              <a:noFill/>
              <a:ln w="25400" cap="flat" cmpd="sng" algn="ctr">
                <a:solidFill>
                  <a:srgbClr val="FFFFFF"/>
                </a:solidFill>
                <a:prstDash val="solid"/>
              </a:ln>
              <a:effectLst/>
            </p:spPr>
          </p:cxnSp>
        </p:grpSp>
        <p:cxnSp>
          <p:nvCxnSpPr>
            <p:cNvPr id="117" name="Straight Connector 116">
              <a:extLst>
                <a:ext uri="{FF2B5EF4-FFF2-40B4-BE49-F238E27FC236}">
                  <a16:creationId xmlns:a16="http://schemas.microsoft.com/office/drawing/2014/main" id="{EEE1E239-0E26-4D55-A144-F0A3768E7133}"/>
                </a:ext>
              </a:extLst>
            </p:cNvPr>
            <p:cNvCxnSpPr>
              <a:cxnSpLocks/>
            </p:cNvCxnSpPr>
            <p:nvPr/>
          </p:nvCxnSpPr>
          <p:spPr>
            <a:xfrm>
              <a:off x="10286853" y="1393086"/>
              <a:ext cx="217560" cy="0"/>
            </a:xfrm>
            <a:prstGeom prst="line">
              <a:avLst/>
            </a:prstGeom>
            <a:noFill/>
            <a:ln w="25400" cap="flat" cmpd="sng" algn="ctr">
              <a:solidFill>
                <a:srgbClr val="FFFFFF"/>
              </a:solidFill>
              <a:prstDash val="solid"/>
            </a:ln>
            <a:effectLst/>
          </p:spPr>
        </p:cxnSp>
        <p:grpSp>
          <p:nvGrpSpPr>
            <p:cNvPr id="118" name="Group 117">
              <a:extLst>
                <a:ext uri="{FF2B5EF4-FFF2-40B4-BE49-F238E27FC236}">
                  <a16:creationId xmlns:a16="http://schemas.microsoft.com/office/drawing/2014/main" id="{646AF46C-F035-46D8-A311-86902DE018A1}"/>
                </a:ext>
              </a:extLst>
            </p:cNvPr>
            <p:cNvGrpSpPr/>
            <p:nvPr/>
          </p:nvGrpSpPr>
          <p:grpSpPr>
            <a:xfrm>
              <a:off x="10768068" y="1272348"/>
              <a:ext cx="198261" cy="120737"/>
              <a:chOff x="6731064" y="1250524"/>
              <a:chExt cx="126294" cy="56142"/>
            </a:xfrm>
          </p:grpSpPr>
          <p:cxnSp>
            <p:nvCxnSpPr>
              <p:cNvPr id="119" name="Straight Connector 118">
                <a:extLst>
                  <a:ext uri="{FF2B5EF4-FFF2-40B4-BE49-F238E27FC236}">
                    <a16:creationId xmlns:a16="http://schemas.microsoft.com/office/drawing/2014/main" id="{142BA40C-E2A4-40F5-ADE9-94EF8DB04EAB}"/>
                  </a:ext>
                </a:extLst>
              </p:cNvPr>
              <p:cNvCxnSpPr>
                <a:cxnSpLocks/>
              </p:cNvCxnSpPr>
              <p:nvPr/>
            </p:nvCxnSpPr>
            <p:spPr>
              <a:xfrm>
                <a:off x="6731064" y="1306666"/>
                <a:ext cx="126294" cy="0"/>
              </a:xfrm>
              <a:prstGeom prst="line">
                <a:avLst/>
              </a:prstGeom>
              <a:noFill/>
              <a:ln w="25400" cap="flat" cmpd="sng" algn="ctr">
                <a:solidFill>
                  <a:srgbClr val="FFFFFF"/>
                </a:solidFill>
                <a:prstDash val="solid"/>
              </a:ln>
              <a:effectLst/>
            </p:spPr>
          </p:cxnSp>
          <p:cxnSp>
            <p:nvCxnSpPr>
              <p:cNvPr id="120" name="Straight Connector 119">
                <a:extLst>
                  <a:ext uri="{FF2B5EF4-FFF2-40B4-BE49-F238E27FC236}">
                    <a16:creationId xmlns:a16="http://schemas.microsoft.com/office/drawing/2014/main" id="{FB3E03C6-28FC-4CA6-8183-F4FEF426808C}"/>
                  </a:ext>
                </a:extLst>
              </p:cNvPr>
              <p:cNvCxnSpPr>
                <a:cxnSpLocks/>
              </p:cNvCxnSpPr>
              <p:nvPr/>
            </p:nvCxnSpPr>
            <p:spPr>
              <a:xfrm>
                <a:off x="6731064" y="1252392"/>
                <a:ext cx="126294" cy="0"/>
              </a:xfrm>
              <a:prstGeom prst="line">
                <a:avLst/>
              </a:prstGeom>
              <a:noFill/>
              <a:ln w="25400" cap="flat" cmpd="sng" algn="ctr">
                <a:solidFill>
                  <a:srgbClr val="FFFFFF"/>
                </a:solidFill>
                <a:prstDash val="solid"/>
              </a:ln>
              <a:effectLst/>
            </p:spPr>
          </p:cxnSp>
          <p:cxnSp>
            <p:nvCxnSpPr>
              <p:cNvPr id="121" name="Straight Connector 120">
                <a:extLst>
                  <a:ext uri="{FF2B5EF4-FFF2-40B4-BE49-F238E27FC236}">
                    <a16:creationId xmlns:a16="http://schemas.microsoft.com/office/drawing/2014/main" id="{F9BA4132-1059-4807-9244-AEF0201E91F9}"/>
                  </a:ext>
                </a:extLst>
              </p:cNvPr>
              <p:cNvCxnSpPr>
                <a:cxnSpLocks/>
              </p:cNvCxnSpPr>
              <p:nvPr/>
            </p:nvCxnSpPr>
            <p:spPr>
              <a:xfrm>
                <a:off x="6855420" y="1250524"/>
                <a:ext cx="0" cy="54274"/>
              </a:xfrm>
              <a:prstGeom prst="line">
                <a:avLst/>
              </a:prstGeom>
              <a:noFill/>
              <a:ln w="25400" cap="flat" cmpd="sng" algn="ctr">
                <a:solidFill>
                  <a:srgbClr val="FFFFFF"/>
                </a:solidFill>
                <a:prstDash val="solid"/>
              </a:ln>
              <a:effectLst/>
            </p:spPr>
          </p:cxnSp>
          <p:cxnSp>
            <p:nvCxnSpPr>
              <p:cNvPr id="122" name="Straight Connector 121">
                <a:extLst>
                  <a:ext uri="{FF2B5EF4-FFF2-40B4-BE49-F238E27FC236}">
                    <a16:creationId xmlns:a16="http://schemas.microsoft.com/office/drawing/2014/main" id="{7BF741B8-CEB8-48AB-AC85-E584385627B1}"/>
                  </a:ext>
                </a:extLst>
              </p:cNvPr>
              <p:cNvCxnSpPr>
                <a:cxnSpLocks/>
              </p:cNvCxnSpPr>
              <p:nvPr/>
            </p:nvCxnSpPr>
            <p:spPr>
              <a:xfrm>
                <a:off x="6734036" y="1250524"/>
                <a:ext cx="0" cy="54274"/>
              </a:xfrm>
              <a:prstGeom prst="line">
                <a:avLst/>
              </a:prstGeom>
              <a:noFill/>
              <a:ln w="25400" cap="flat" cmpd="sng" algn="ctr">
                <a:solidFill>
                  <a:srgbClr val="FFFFFF"/>
                </a:solidFill>
                <a:prstDash val="solid"/>
              </a:ln>
              <a:effectLst/>
            </p:spPr>
          </p:cxnSp>
        </p:grpSp>
      </p:grpSp>
      <p:pic>
        <p:nvPicPr>
          <p:cNvPr id="125" name="Graphic 124">
            <a:extLst>
              <a:ext uri="{FF2B5EF4-FFF2-40B4-BE49-F238E27FC236}">
                <a16:creationId xmlns:a16="http://schemas.microsoft.com/office/drawing/2014/main" id="{71331163-379C-4672-8BD4-7586DB621C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6653" y="2576564"/>
            <a:ext cx="955914" cy="1012814"/>
          </a:xfrm>
          <a:prstGeom prst="rect">
            <a:avLst/>
          </a:prstGeom>
        </p:spPr>
      </p:pic>
      <p:pic>
        <p:nvPicPr>
          <p:cNvPr id="126" name="Picture 125">
            <a:extLst>
              <a:ext uri="{FF2B5EF4-FFF2-40B4-BE49-F238E27FC236}">
                <a16:creationId xmlns:a16="http://schemas.microsoft.com/office/drawing/2014/main" id="{E6F797C9-AD60-4BCA-AA82-AB90C3FC38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537" y="2427638"/>
            <a:ext cx="1855154" cy="1310666"/>
          </a:xfrm>
          <a:prstGeom prst="rect">
            <a:avLst/>
          </a:prstGeom>
        </p:spPr>
      </p:pic>
      <p:pic>
        <p:nvPicPr>
          <p:cNvPr id="127" name="Picture 126">
            <a:extLst>
              <a:ext uri="{FF2B5EF4-FFF2-40B4-BE49-F238E27FC236}">
                <a16:creationId xmlns:a16="http://schemas.microsoft.com/office/drawing/2014/main" id="{0E499CF9-B96A-42C4-9335-6251B16DF4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606" y="2610050"/>
            <a:ext cx="1091565" cy="945841"/>
          </a:xfrm>
          <a:prstGeom prst="rect">
            <a:avLst/>
          </a:prstGeom>
        </p:spPr>
      </p:pic>
      <p:sp>
        <p:nvSpPr>
          <p:cNvPr id="128" name="Rectangle 127">
            <a:extLst>
              <a:ext uri="{FF2B5EF4-FFF2-40B4-BE49-F238E27FC236}">
                <a16:creationId xmlns:a16="http://schemas.microsoft.com/office/drawing/2014/main" id="{F9E80F66-3B84-4FE8-9870-546AEE00E236}"/>
              </a:ext>
            </a:extLst>
          </p:cNvPr>
          <p:cNvSpPr/>
          <p:nvPr/>
        </p:nvSpPr>
        <p:spPr>
          <a:xfrm>
            <a:off x="1057995" y="4064041"/>
            <a:ext cx="4050500" cy="945841"/>
          </a:xfrm>
          <a:prstGeom prst="rect">
            <a:avLst/>
          </a:prstGeom>
          <a:solidFill>
            <a:srgbClr val="FFDB01"/>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JS</a:t>
            </a:r>
          </a:p>
        </p:txBody>
      </p:sp>
      <p:grpSp>
        <p:nvGrpSpPr>
          <p:cNvPr id="129" name="Group 128">
            <a:extLst>
              <a:ext uri="{FF2B5EF4-FFF2-40B4-BE49-F238E27FC236}">
                <a16:creationId xmlns:a16="http://schemas.microsoft.com/office/drawing/2014/main" id="{329A66E5-8D51-42AD-B030-8B4CD2BF67F4}"/>
              </a:ext>
            </a:extLst>
          </p:cNvPr>
          <p:cNvGrpSpPr/>
          <p:nvPr/>
        </p:nvGrpSpPr>
        <p:grpSpPr>
          <a:xfrm rot="21106531">
            <a:off x="5390997" y="2157820"/>
            <a:ext cx="2274957" cy="2542359"/>
            <a:chOff x="4860128" y="2197348"/>
            <a:chExt cx="1590712" cy="2542359"/>
          </a:xfrm>
        </p:grpSpPr>
        <p:pic>
          <p:nvPicPr>
            <p:cNvPr id="130" name="Graphic 129" descr="Line Arrow: Clockwise curve">
              <a:extLst>
                <a:ext uri="{FF2B5EF4-FFF2-40B4-BE49-F238E27FC236}">
                  <a16:creationId xmlns:a16="http://schemas.microsoft.com/office/drawing/2014/main" id="{87769623-DAFE-40B3-B90F-9115432A4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7200000">
              <a:off x="5052262" y="2197348"/>
              <a:ext cx="1398578" cy="1398578"/>
            </a:xfrm>
            <a:prstGeom prst="rect">
              <a:avLst/>
            </a:prstGeom>
          </p:spPr>
        </p:pic>
        <p:pic>
          <p:nvPicPr>
            <p:cNvPr id="131" name="Graphic 130" descr="Line Arrow: Clockwise curve">
              <a:extLst>
                <a:ext uri="{FF2B5EF4-FFF2-40B4-BE49-F238E27FC236}">
                  <a16:creationId xmlns:a16="http://schemas.microsoft.com/office/drawing/2014/main" id="{BE3F1324-BEC9-46AF-9FCF-D27EE1801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7200000" flipH="1" flipV="1">
              <a:off x="4860128" y="3341129"/>
              <a:ext cx="1398578" cy="1398578"/>
            </a:xfrm>
            <a:prstGeom prst="rect">
              <a:avLst/>
            </a:prstGeom>
          </p:spPr>
        </p:pic>
      </p:grpSp>
      <p:pic>
        <p:nvPicPr>
          <p:cNvPr id="132" name="Graphic 131" descr="Server">
            <a:extLst>
              <a:ext uri="{FF2B5EF4-FFF2-40B4-BE49-F238E27FC236}">
                <a16:creationId xmlns:a16="http://schemas.microsoft.com/office/drawing/2014/main" id="{7D01174F-64CD-4F35-B77F-6EC4286403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37972" y="997626"/>
            <a:ext cx="3738664" cy="3738664"/>
          </a:xfrm>
          <a:prstGeom prst="rect">
            <a:avLst/>
          </a:prstGeom>
        </p:spPr>
      </p:pic>
      <p:grpSp>
        <p:nvGrpSpPr>
          <p:cNvPr id="133" name="Group 132">
            <a:extLst>
              <a:ext uri="{FF2B5EF4-FFF2-40B4-BE49-F238E27FC236}">
                <a16:creationId xmlns:a16="http://schemas.microsoft.com/office/drawing/2014/main" id="{65D30B6F-D7A7-4313-BB93-38C30AA12C24}"/>
              </a:ext>
            </a:extLst>
          </p:cNvPr>
          <p:cNvGrpSpPr/>
          <p:nvPr/>
        </p:nvGrpSpPr>
        <p:grpSpPr>
          <a:xfrm>
            <a:off x="7528157" y="2301360"/>
            <a:ext cx="4158294" cy="2767915"/>
            <a:chOff x="435991" y="2301360"/>
            <a:chExt cx="4158294" cy="2767915"/>
          </a:xfrm>
        </p:grpSpPr>
        <p:pic>
          <p:nvPicPr>
            <p:cNvPr id="134" name="Picture 133">
              <a:extLst>
                <a:ext uri="{FF2B5EF4-FFF2-40B4-BE49-F238E27FC236}">
                  <a16:creationId xmlns:a16="http://schemas.microsoft.com/office/drawing/2014/main" id="{56A68E72-FB2F-41A3-8324-F553767D9251}"/>
                </a:ext>
              </a:extLst>
            </p:cNvPr>
            <p:cNvPicPr>
              <a:picLocks noChangeAspect="1"/>
            </p:cNvPicPr>
            <p:nvPr/>
          </p:nvPicPr>
          <p:blipFill>
            <a:blip r:embed="rId11"/>
            <a:stretch>
              <a:fillRect/>
            </a:stretch>
          </p:blipFill>
          <p:spPr>
            <a:xfrm>
              <a:off x="435991" y="2301360"/>
              <a:ext cx="4158294" cy="2767915"/>
            </a:xfrm>
            <a:prstGeom prst="rect">
              <a:avLst/>
            </a:prstGeom>
            <a:effectLst>
              <a:outerShdw blurRad="50800" dist="38100" dir="5400000" algn="t" rotWithShape="0">
                <a:prstClr val="black">
                  <a:alpha val="27000"/>
                </a:prstClr>
              </a:outerShdw>
            </a:effectLst>
          </p:spPr>
        </p:pic>
        <p:sp>
          <p:nvSpPr>
            <p:cNvPr id="135" name="Freeform: Shape 134">
              <a:extLst>
                <a:ext uri="{FF2B5EF4-FFF2-40B4-BE49-F238E27FC236}">
                  <a16:creationId xmlns:a16="http://schemas.microsoft.com/office/drawing/2014/main" id="{468B709E-7A5B-42CB-BBBA-F6E92BC66B6D}"/>
                </a:ext>
              </a:extLst>
            </p:cNvPr>
            <p:cNvSpPr/>
            <p:nvPr/>
          </p:nvSpPr>
          <p:spPr>
            <a:xfrm>
              <a:off x="590145" y="2575128"/>
              <a:ext cx="3819727" cy="2308698"/>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6" name="Group 135">
            <a:extLst>
              <a:ext uri="{FF2B5EF4-FFF2-40B4-BE49-F238E27FC236}">
                <a16:creationId xmlns:a16="http://schemas.microsoft.com/office/drawing/2014/main" id="{3F43395B-4EFE-41E9-9CFA-2348DD0BB24B}"/>
              </a:ext>
            </a:extLst>
          </p:cNvPr>
          <p:cNvGrpSpPr/>
          <p:nvPr/>
        </p:nvGrpSpPr>
        <p:grpSpPr>
          <a:xfrm>
            <a:off x="9003227" y="3425887"/>
            <a:ext cx="1392768" cy="1163498"/>
            <a:chOff x="2476688" y="4553310"/>
            <a:chExt cx="2280129" cy="1904793"/>
          </a:xfrm>
        </p:grpSpPr>
        <p:sp>
          <p:nvSpPr>
            <p:cNvPr id="137" name="Rectangle 136">
              <a:extLst>
                <a:ext uri="{FF2B5EF4-FFF2-40B4-BE49-F238E27FC236}">
                  <a16:creationId xmlns:a16="http://schemas.microsoft.com/office/drawing/2014/main" id="{7B43D079-7AC8-4DCC-B8D0-12AAACAACBA5}"/>
                </a:ext>
              </a:extLst>
            </p:cNvPr>
            <p:cNvSpPr/>
            <p:nvPr/>
          </p:nvSpPr>
          <p:spPr>
            <a:xfrm>
              <a:off x="2664806" y="4553310"/>
              <a:ext cx="1964014" cy="1895502"/>
            </a:xfrm>
            <a:prstGeom prst="rect">
              <a:avLst/>
            </a:prstGeom>
            <a:solidFill>
              <a:srgbClr val="68217A"/>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38" name="Picture 137">
              <a:extLst>
                <a:ext uri="{FF2B5EF4-FFF2-40B4-BE49-F238E27FC236}">
                  <a16:creationId xmlns:a16="http://schemas.microsoft.com/office/drawing/2014/main" id="{F001EAAE-0DC0-456B-90F2-452C3BE6750B}"/>
                </a:ext>
              </a:extLst>
            </p:cNvPr>
            <p:cNvPicPr>
              <a:picLocks noChangeAspect="1"/>
            </p:cNvPicPr>
            <p:nvPr/>
          </p:nvPicPr>
          <p:blipFill>
            <a:blip r:embed="rId12"/>
            <a:stretch>
              <a:fillRect/>
            </a:stretch>
          </p:blipFill>
          <p:spPr>
            <a:xfrm>
              <a:off x="2476688" y="4955242"/>
              <a:ext cx="2280129" cy="1502861"/>
            </a:xfrm>
            <a:prstGeom prst="rect">
              <a:avLst/>
            </a:prstGeom>
          </p:spPr>
        </p:pic>
      </p:grpSp>
      <p:grpSp>
        <p:nvGrpSpPr>
          <p:cNvPr id="139" name="Group 138">
            <a:extLst>
              <a:ext uri="{FF2B5EF4-FFF2-40B4-BE49-F238E27FC236}">
                <a16:creationId xmlns:a16="http://schemas.microsoft.com/office/drawing/2014/main" id="{065B06B6-32FA-47F3-8068-E29B477C35B5}"/>
              </a:ext>
            </a:extLst>
          </p:cNvPr>
          <p:cNvGrpSpPr/>
          <p:nvPr/>
        </p:nvGrpSpPr>
        <p:grpSpPr>
          <a:xfrm>
            <a:off x="1034063" y="3022105"/>
            <a:ext cx="3838873" cy="791647"/>
            <a:chOff x="1034063" y="3022105"/>
            <a:chExt cx="3838873" cy="791647"/>
          </a:xfrm>
        </p:grpSpPr>
        <p:grpSp>
          <p:nvGrpSpPr>
            <p:cNvPr id="140" name="Group 139">
              <a:extLst>
                <a:ext uri="{FF2B5EF4-FFF2-40B4-BE49-F238E27FC236}">
                  <a16:creationId xmlns:a16="http://schemas.microsoft.com/office/drawing/2014/main" id="{D9CB0F8C-30EF-4970-8E0D-9C108377DCE7}"/>
                </a:ext>
              </a:extLst>
            </p:cNvPr>
            <p:cNvGrpSpPr/>
            <p:nvPr/>
          </p:nvGrpSpPr>
          <p:grpSpPr>
            <a:xfrm>
              <a:off x="1034063" y="3022105"/>
              <a:ext cx="935363" cy="791647"/>
              <a:chOff x="809408" y="5164739"/>
              <a:chExt cx="1531302" cy="1296022"/>
            </a:xfrm>
          </p:grpSpPr>
          <p:sp>
            <p:nvSpPr>
              <p:cNvPr id="148" name="Rectangle 147">
                <a:extLst>
                  <a:ext uri="{FF2B5EF4-FFF2-40B4-BE49-F238E27FC236}">
                    <a16:creationId xmlns:a16="http://schemas.microsoft.com/office/drawing/2014/main" id="{B6F0A577-D519-4632-B7B5-F39ECA46C042}"/>
                  </a:ext>
                </a:extLst>
              </p:cNvPr>
              <p:cNvSpPr/>
              <p:nvPr/>
            </p:nvSpPr>
            <p:spPr>
              <a:xfrm>
                <a:off x="942760" y="5164739"/>
                <a:ext cx="1319004" cy="1286740"/>
              </a:xfrm>
              <a:prstGeom prst="rect">
                <a:avLst/>
              </a:prstGeom>
              <a:solidFill>
                <a:srgbClr val="68217A"/>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Segoe UI"/>
                  <a:ea typeface="+mn-ea"/>
                  <a:cs typeface="+mn-cs"/>
                </a:endParaRPr>
              </a:p>
            </p:txBody>
          </p:sp>
          <p:pic>
            <p:nvPicPr>
              <p:cNvPr id="149" name="Picture 148">
                <a:extLst>
                  <a:ext uri="{FF2B5EF4-FFF2-40B4-BE49-F238E27FC236}">
                    <a16:creationId xmlns:a16="http://schemas.microsoft.com/office/drawing/2014/main" id="{7192378F-042B-46CF-AFAB-EDA8F87E0565}"/>
                  </a:ext>
                </a:extLst>
              </p:cNvPr>
              <p:cNvPicPr>
                <a:picLocks noChangeAspect="1"/>
              </p:cNvPicPr>
              <p:nvPr/>
            </p:nvPicPr>
            <p:blipFill>
              <a:blip r:embed="rId12"/>
              <a:stretch>
                <a:fillRect/>
              </a:stretch>
            </p:blipFill>
            <p:spPr>
              <a:xfrm>
                <a:off x="809408" y="5451464"/>
                <a:ext cx="1531302" cy="1009297"/>
              </a:xfrm>
              <a:prstGeom prst="rect">
                <a:avLst/>
              </a:prstGeom>
            </p:spPr>
          </p:pic>
        </p:grpSp>
        <p:grpSp>
          <p:nvGrpSpPr>
            <p:cNvPr id="141" name="Group 140">
              <a:extLst>
                <a:ext uri="{FF2B5EF4-FFF2-40B4-BE49-F238E27FC236}">
                  <a16:creationId xmlns:a16="http://schemas.microsoft.com/office/drawing/2014/main" id="{1052A9A6-5AEF-4E39-872A-D570056D1FC2}"/>
                </a:ext>
              </a:extLst>
            </p:cNvPr>
            <p:cNvGrpSpPr/>
            <p:nvPr/>
          </p:nvGrpSpPr>
          <p:grpSpPr>
            <a:xfrm>
              <a:off x="2216248" y="3102752"/>
              <a:ext cx="2656688" cy="624681"/>
              <a:chOff x="977953" y="2433131"/>
              <a:chExt cx="6182954" cy="1453829"/>
            </a:xfrm>
            <a:solidFill>
              <a:srgbClr val="505050"/>
            </a:solidFill>
            <a:effectLst>
              <a:outerShdw blurRad="165100" dist="38100" dir="5400000" algn="t" rotWithShape="0">
                <a:prstClr val="black">
                  <a:alpha val="40000"/>
                </a:prstClr>
              </a:outerShdw>
            </a:effectLst>
          </p:grpSpPr>
          <p:sp>
            <p:nvSpPr>
              <p:cNvPr id="142" name="Freeform: Shape 141">
                <a:extLst>
                  <a:ext uri="{FF2B5EF4-FFF2-40B4-BE49-F238E27FC236}">
                    <a16:creationId xmlns:a16="http://schemas.microsoft.com/office/drawing/2014/main" id="{6AD30AA2-934D-4D07-9376-F3099C29B69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solidFill>
                <a:srgbClr val="231F2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72870D0C-FBBD-47BC-906B-A19516932E1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rgbClr val="231F2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4203E4B2-FCF4-4E1E-9D61-AE1359745678}"/>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rgbClr val="231F2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DD3CD93F-6DE1-4F7E-B5F9-BC8CB3C8B600}"/>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rgbClr val="231F2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8F5FECD-7BDC-4989-A8F8-4A6ED7F8140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rgbClr val="231F2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A13A1A-9BF2-4842-AF80-99605BEEF5E8}"/>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rgbClr val="231F2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108398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26"/>
                                        </p:tgtEl>
                                        <p:attrNameLst>
                                          <p:attrName>style.visibility</p:attrName>
                                        </p:attrNameLst>
                                      </p:cBhvr>
                                      <p:to>
                                        <p:strVal val="visible"/>
                                      </p:to>
                                    </p:set>
                                    <p:animEffect transition="in" filter="fade">
                                      <p:cBhvr>
                                        <p:cTn id="16" dur="500"/>
                                        <p:tgtEl>
                                          <p:spTgt spid="126"/>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27"/>
                                        </p:tgtEl>
                                        <p:attrNameLst>
                                          <p:attrName>style.visibility</p:attrName>
                                        </p:attrNameLst>
                                      </p:cBhvr>
                                      <p:to>
                                        <p:strVal val="visible"/>
                                      </p:to>
                                    </p:set>
                                    <p:animEffect transition="in" filter="fade">
                                      <p:cBhvr>
                                        <p:cTn id="20" dur="500"/>
                                        <p:tgtEl>
                                          <p:spTgt spid="12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500"/>
                                        <p:tgtEl>
                                          <p:spTgt spid="1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9"/>
                                        </p:tgtEl>
                                        <p:attrNameLst>
                                          <p:attrName>style.visibility</p:attrName>
                                        </p:attrNameLst>
                                      </p:cBhvr>
                                      <p:to>
                                        <p:strVal val="visible"/>
                                      </p:to>
                                    </p:set>
                                    <p:animEffect transition="in" filter="fade">
                                      <p:cBhvr>
                                        <p:cTn id="29" dur="500"/>
                                        <p:tgtEl>
                                          <p:spTgt spid="139"/>
                                        </p:tgtEl>
                                      </p:cBhvr>
                                    </p:animEffect>
                                  </p:childTnLst>
                                </p:cTn>
                              </p:par>
                              <p:par>
                                <p:cTn id="30" presetID="10" presetClass="exit" presetSubtype="0" fill="hold" nodeType="withEffect">
                                  <p:stCondLst>
                                    <p:cond delay="0"/>
                                  </p:stCondLst>
                                  <p:childTnLst>
                                    <p:animEffect transition="out" filter="fade">
                                      <p:cBhvr>
                                        <p:cTn id="31" dur="500"/>
                                        <p:tgtEl>
                                          <p:spTgt spid="125"/>
                                        </p:tgtEl>
                                      </p:cBhvr>
                                    </p:animEffect>
                                    <p:set>
                                      <p:cBhvr>
                                        <p:cTn id="32" dur="1" fill="hold">
                                          <p:stCondLst>
                                            <p:cond delay="499"/>
                                          </p:stCondLst>
                                        </p:cTn>
                                        <p:tgtEl>
                                          <p:spTgt spid="125"/>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26"/>
                                        </p:tgtEl>
                                      </p:cBhvr>
                                    </p:animEffect>
                                    <p:set>
                                      <p:cBhvr>
                                        <p:cTn id="35" dur="1" fill="hold">
                                          <p:stCondLst>
                                            <p:cond delay="499"/>
                                          </p:stCondLst>
                                        </p:cTn>
                                        <p:tgtEl>
                                          <p:spTgt spid="126"/>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27"/>
                                        </p:tgtEl>
                                      </p:cBhvr>
                                    </p:animEffect>
                                    <p:set>
                                      <p:cBhvr>
                                        <p:cTn id="38" dur="1" fill="hold">
                                          <p:stCondLst>
                                            <p:cond delay="499"/>
                                          </p:stCondLst>
                                        </p:cTn>
                                        <p:tgtEl>
                                          <p:spTgt spid="127"/>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28"/>
                                        </p:tgtEl>
                                      </p:cBhvr>
                                    </p:animEffect>
                                    <p:set>
                                      <p:cBhvr>
                                        <p:cTn id="41" dur="1" fill="hold">
                                          <p:stCondLst>
                                            <p:cond delay="499"/>
                                          </p:stCondLst>
                                        </p:cTn>
                                        <p:tgtEl>
                                          <p:spTgt spid="1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027B-8B2B-4E43-98E4-694E71D72187}"/>
              </a:ext>
            </a:extLst>
          </p:cNvPr>
          <p:cNvSpPr>
            <a:spLocks noGrp="1"/>
          </p:cNvSpPr>
          <p:nvPr>
            <p:ph type="title"/>
          </p:nvPr>
        </p:nvSpPr>
        <p:spPr>
          <a:xfrm>
            <a:off x="1400175" y="457200"/>
            <a:ext cx="10206607" cy="553998"/>
          </a:xfrm>
        </p:spPr>
        <p:txBody>
          <a:bodyPr/>
          <a:lstStyle/>
          <a:p>
            <a:r>
              <a:rPr lang="en-US" dirty="0" err="1"/>
              <a:t>Blazor</a:t>
            </a:r>
            <a:endParaRPr lang="en-US" dirty="0"/>
          </a:p>
        </p:txBody>
      </p:sp>
      <p:sp>
        <p:nvSpPr>
          <p:cNvPr id="3" name="Text Placeholder 2">
            <a:extLst>
              <a:ext uri="{FF2B5EF4-FFF2-40B4-BE49-F238E27FC236}">
                <a16:creationId xmlns:a16="http://schemas.microsoft.com/office/drawing/2014/main" id="{90B0E85C-F67D-4C60-96CF-FE478C62CD37}"/>
              </a:ext>
            </a:extLst>
          </p:cNvPr>
          <p:cNvSpPr>
            <a:spLocks noGrp="1"/>
          </p:cNvSpPr>
          <p:nvPr>
            <p:ph sz="quarter" idx="10"/>
          </p:nvPr>
        </p:nvSpPr>
        <p:spPr>
          <a:xfrm>
            <a:off x="584200" y="1435100"/>
            <a:ext cx="11018838" cy="3447098"/>
          </a:xfrm>
        </p:spPr>
        <p:txBody>
          <a:bodyPr/>
          <a:lstStyle/>
          <a:p>
            <a:r>
              <a:rPr lang="en-US" sz="3200" dirty="0"/>
              <a:t>Build client-side web UI with .NET instead of JavaScript</a:t>
            </a:r>
          </a:p>
          <a:p>
            <a:r>
              <a:rPr lang="en-US" sz="3200" dirty="0"/>
              <a:t>Write reusable web UI components with C# and Razor</a:t>
            </a:r>
          </a:p>
          <a:p>
            <a:r>
              <a:rPr lang="en-US" sz="3200" dirty="0"/>
              <a:t>Share .NET code with both the client and the server </a:t>
            </a:r>
          </a:p>
          <a:p>
            <a:r>
              <a:rPr lang="en-US" sz="3200" dirty="0"/>
              <a:t>Call into JavaScript libraries &amp; browser APIs as needed</a:t>
            </a:r>
          </a:p>
          <a:p>
            <a:pPr marL="0" indent="0">
              <a:buNone/>
            </a:pPr>
            <a:endParaRPr lang="en-US" sz="3200" dirty="0"/>
          </a:p>
          <a:p>
            <a:pPr marL="0" indent="0">
              <a:buNone/>
            </a:pPr>
            <a:r>
              <a:rPr lang="en-US" sz="3200" dirty="0"/>
              <a:t>Get started: </a:t>
            </a:r>
            <a:r>
              <a:rPr lang="en-US" sz="3200" dirty="0">
                <a:hlinkClick r:id="rId2"/>
              </a:rPr>
              <a:t>https://blazor.net</a:t>
            </a:r>
            <a:r>
              <a:rPr lang="en-US" sz="3200" dirty="0"/>
              <a:t> </a:t>
            </a:r>
          </a:p>
        </p:txBody>
      </p:sp>
      <p:pic>
        <p:nvPicPr>
          <p:cNvPr id="11" name="Graphic 10" descr="Internet">
            <a:extLst>
              <a:ext uri="{FF2B5EF4-FFF2-40B4-BE49-F238E27FC236}">
                <a16:creationId xmlns:a16="http://schemas.microsoft.com/office/drawing/2014/main" id="{EAE1DC0A-EE0F-4BD6-B259-7505FC7E31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8389" y="3501733"/>
            <a:ext cx="4263189" cy="4263189"/>
          </a:xfrm>
          <a:prstGeom prst="rect">
            <a:avLst/>
          </a:prstGeom>
        </p:spPr>
      </p:pic>
      <p:sp>
        <p:nvSpPr>
          <p:cNvPr id="12" name="TextBox 11">
            <a:extLst>
              <a:ext uri="{FF2B5EF4-FFF2-40B4-BE49-F238E27FC236}">
                <a16:creationId xmlns:a16="http://schemas.microsoft.com/office/drawing/2014/main" id="{1436D849-DA86-4DA0-83E3-090D0F58368A}"/>
              </a:ext>
            </a:extLst>
          </p:cNvPr>
          <p:cNvSpPr txBox="1"/>
          <p:nvPr/>
        </p:nvSpPr>
        <p:spPr>
          <a:xfrm>
            <a:off x="9129962" y="4891734"/>
            <a:ext cx="1540042" cy="101566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solidFill>
                  <a:srgbClr val="DFD0F0"/>
                </a:solidFill>
                <a:effectLst/>
                <a:uLnTx/>
                <a:uFillTx/>
                <a:latin typeface="Segoe UI"/>
                <a:ea typeface="+mn-ea"/>
                <a:cs typeface="+mn-cs"/>
              </a:rPr>
              <a:t>C#</a:t>
            </a:r>
          </a:p>
        </p:txBody>
      </p:sp>
      <p:pic>
        <p:nvPicPr>
          <p:cNvPr id="14" name="Picture 13">
            <a:extLst>
              <a:ext uri="{FF2B5EF4-FFF2-40B4-BE49-F238E27FC236}">
                <a16:creationId xmlns:a16="http://schemas.microsoft.com/office/drawing/2014/main" id="{67F7DEF4-A546-475D-BF5B-54F3EF96767B}"/>
              </a:ext>
            </a:extLst>
          </p:cNvPr>
          <p:cNvPicPr>
            <a:picLocks noChangeAspect="1"/>
          </p:cNvPicPr>
          <p:nvPr/>
        </p:nvPicPr>
        <p:blipFill>
          <a:blip r:embed="rId5"/>
          <a:stretch>
            <a:fillRect/>
          </a:stretch>
        </p:blipFill>
        <p:spPr>
          <a:xfrm>
            <a:off x="586390" y="331901"/>
            <a:ext cx="682676" cy="682676"/>
          </a:xfrm>
          <a:prstGeom prst="rect">
            <a:avLst/>
          </a:prstGeom>
        </p:spPr>
      </p:pic>
    </p:spTree>
    <p:extLst>
      <p:ext uri="{BB962C8B-B14F-4D97-AF65-F5344CB8AC3E}">
        <p14:creationId xmlns:p14="http://schemas.microsoft.com/office/powerpoint/2010/main" val="3803692779"/>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1236F62C-149A-45B0-8D7D-CAB71D4C051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5.xml><?xml version="1.0" encoding="utf-8"?>
<a:theme xmlns:a="http://schemas.openxmlformats.org/drawingml/2006/main" name="1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6.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0FE26AD-D395-4DC5-BF13-1053AE312F29}"/>
    </a:ext>
  </a:extLst>
</a:theme>
</file>

<file path=ppt/theme/theme7.xml><?xml version="1.0" encoding="utf-8"?>
<a:theme xmlns:a="http://schemas.openxmlformats.org/drawingml/2006/main" name="MS Brand White 16-9_Dec-2013">
  <a:themeElements>
    <a:clrScheme name="Custom 57">
      <a:dk1>
        <a:srgbClr val="50505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00BCF2"/>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e4aa919a-b200-49cb-beca-4c7e0810321e"/>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693</TotalTime>
  <Words>1564</Words>
  <Application>Microsoft Office PowerPoint</Application>
  <PresentationFormat>Widescreen</PresentationFormat>
  <Paragraphs>283</Paragraphs>
  <Slides>24</Slides>
  <Notes>15</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24</vt:i4>
      </vt:variant>
    </vt:vector>
  </HeadingPairs>
  <TitlesOfParts>
    <vt:vector size="39" baseType="lpstr">
      <vt:lpstr>Arial</vt:lpstr>
      <vt:lpstr>Calibri</vt:lpstr>
      <vt:lpstr>Consolas</vt:lpstr>
      <vt:lpstr>Segoe UI</vt:lpstr>
      <vt:lpstr>Segoe UI Light</vt:lpstr>
      <vt:lpstr>Segoe UI Semibold</vt:lpstr>
      <vt:lpstr>Verdana</vt:lpstr>
      <vt:lpstr>Wingdings</vt:lpstr>
      <vt:lpstr>White Template</vt:lpstr>
      <vt:lpstr>Light Gray Template</vt:lpstr>
      <vt:lpstr>Black Template</vt:lpstr>
      <vt:lpstr>1_White Template</vt:lpstr>
      <vt:lpstr>1_Black Template</vt:lpstr>
      <vt:lpstr>9-51056_Build 2019 Breakout_Black Template</vt:lpstr>
      <vt:lpstr>MS Brand White 16-9_Dec-2013</vt:lpstr>
      <vt:lpstr>Net Core 3.1 Anses – Día 1 </vt:lpstr>
      <vt:lpstr>ASP.NET Core</vt:lpstr>
      <vt:lpstr>PowerPoint Presentation</vt:lpstr>
      <vt:lpstr>ASP.NET Core performance</vt:lpstr>
      <vt:lpstr>ASP.NET Core performance improvements</vt:lpstr>
      <vt:lpstr>ASP.NET Core 3.x: A full stack solution</vt:lpstr>
      <vt:lpstr>Get started with ASP.NET Core in .NET Core 3.x</vt:lpstr>
      <vt:lpstr>PowerPoint Presentation</vt:lpstr>
      <vt:lpstr>Blazor</vt:lpstr>
      <vt:lpstr>Blazor on client or server</vt:lpstr>
      <vt:lpstr>Blazor on client or server</vt:lpstr>
      <vt:lpstr>Blazor Server at scale</vt:lpstr>
      <vt:lpstr>gRPC</vt:lpstr>
      <vt:lpstr>gRPC in ASP.NET Core 3.x</vt:lpstr>
      <vt:lpstr>Updated SPA templates</vt:lpstr>
      <vt:lpstr>Worker services</vt:lpstr>
      <vt:lpstr>New SignalR features</vt:lpstr>
      <vt:lpstr>New ASP.NET Core features in .NET Core 3.0 </vt:lpstr>
      <vt:lpstr>PowerPoint Presentation</vt:lpstr>
      <vt:lpstr>New ASP.NET Core features in .NET Core 3.1 </vt:lpstr>
      <vt:lpstr>.NET Schedule</vt:lpstr>
      <vt:lpstr>Build your own pizza store UI with Blazor</vt:lpstr>
      <vt:lpstr>Try .NET Core 3.x with ASP.NET Core today!</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Shows</dc:creator>
  <cp:keywords>Microsoft Ignite 2019</cp:keywords>
  <dc:description/>
  <cp:lastModifiedBy>Robert Rozas Navarro</cp:lastModifiedBy>
  <cp:revision>5</cp:revision>
  <dcterms:created xsi:type="dcterms:W3CDTF">2019-11-06T13:37:11Z</dcterms:created>
  <dcterms:modified xsi:type="dcterms:W3CDTF">2020-11-02T23:16:37Z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